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72" r:id="rId3"/>
    <p:sldId id="270" r:id="rId4"/>
    <p:sldId id="269" r:id="rId5"/>
    <p:sldId id="260" r:id="rId6"/>
    <p:sldId id="268" r:id="rId7"/>
    <p:sldId id="267" r:id="rId8"/>
    <p:sldId id="273" r:id="rId9"/>
    <p:sldId id="274" r:id="rId10"/>
    <p:sldId id="275" r:id="rId11"/>
    <p:sldId id="277" r:id="rId12"/>
    <p:sldId id="276" r:id="rId13"/>
    <p:sldId id="278" r:id="rId14"/>
    <p:sldId id="283" r:id="rId15"/>
    <p:sldId id="280" r:id="rId16"/>
    <p:sldId id="282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741" autoAdjust="0"/>
  </p:normalViewPr>
  <p:slideViewPr>
    <p:cSldViewPr snapToGrid="0">
      <p:cViewPr varScale="1">
        <p:scale>
          <a:sx n="83" d="100"/>
          <a:sy n="83" d="100"/>
        </p:scale>
        <p:origin x="15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89649-B103-4663-890A-743635415EDB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4E97E-1A18-46FB-BE0A-FF3FA01D83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441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4E97E-1A18-46FB-BE0A-FF3FA01D83FC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524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4E97E-1A18-46FB-BE0A-FF3FA01D83FC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1418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4E97E-1A18-46FB-BE0A-FF3FA01D83FC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535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F53C58-C75B-546C-8359-97B78FFC6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5689975-BB12-E7E6-C119-126E20A57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2616A86-2A58-F514-A949-9AD43512F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F1D3-B753-4554-B3EF-BC8EAEF83344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FAD3635-712C-D5BC-6C32-299613B62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2E7F354-9246-E2A1-BE96-BFEC7ED8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5E41-0FB9-4543-86FF-20F7495990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91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7EC199-4254-6B73-E58C-A4CC4911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D2B0B94-1ADF-3EE5-F569-FB644B71B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D6BEBA2-2BA3-C9F2-19BB-A49376034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F1D3-B753-4554-B3EF-BC8EAEF83344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6AA8576-FE11-BB34-1C1C-BE50DED3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C5F57B6-627E-FFEB-F50C-E33F39AE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5E41-0FB9-4543-86FF-20F7495990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477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5C6C4C3-D84B-4FB3-7A43-D646351C4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9B2C8E6-E5AF-4596-FADF-899C18A62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2E5AB5D-D3FD-DE32-DDE3-23E4EC3A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F1D3-B753-4554-B3EF-BC8EAEF83344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EAD2AA0-F44F-DE79-3672-26C064E0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7C6B1F5-7369-07CC-3A41-8EC96C0D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5E41-0FB9-4543-86FF-20F7495990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462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E761C1-0AEB-045F-B11D-6193A151A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6D0E3EF-0B04-8287-4D52-678BD61C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656FB0-91D3-ECA8-E6E6-0AA0A8755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F1D3-B753-4554-B3EF-BC8EAEF83344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73D7242-2A39-2261-1E48-622FFA58E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470D332-9617-DCE1-C3F0-5CBFA5B7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5E41-0FB9-4543-86FF-20F7495990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729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094523-97F4-6822-A15A-FF60203E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7CF9EA6-C5C7-102A-304A-785B8AA0C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095F4D8-CCD4-561A-F13A-060095FCA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F1D3-B753-4554-B3EF-BC8EAEF83344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63BD96E-3FBB-8329-5793-76835FCD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25CE8EE-3144-DB5D-2378-B38CD346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5E41-0FB9-4543-86FF-20F7495990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891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FA0CC1-FAAC-0B74-FBDF-233E65A3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4B2753-93C7-9BB1-9F17-7E42624DE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EFC3DB5-C29B-0595-9D66-ECC920151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42950CC-5230-A87A-1F25-928DB1B9D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F1D3-B753-4554-B3EF-BC8EAEF83344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6ECBE51-45BD-A6FF-EDAE-06D02D32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E3057B4-1811-46F2-7B6C-A5397DF9A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5E41-0FB9-4543-86FF-20F7495990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714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63528F-490D-B03C-177B-D5F9A266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D0274EE-D1CC-ED04-B5E5-5672A0622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7398FDB-9E91-15F0-29D4-FF9041538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5A0BE80-729D-294C-98DC-5972C5973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DF4EF9D-14F2-FCE7-5E79-76498D058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AC1CD17-77D3-6646-4B41-1F7305DA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F1D3-B753-4554-B3EF-BC8EAEF83344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85C48C3-25C2-1975-F4A9-A0B7CAA0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8765B7C-5318-02F9-4138-9F64F52C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5E41-0FB9-4543-86FF-20F7495990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038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1624EF-7B42-1A13-6D17-F752C9AE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DB6AF53-8BA7-5C93-A4DA-586238BF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F1D3-B753-4554-B3EF-BC8EAEF83344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11F93C9-9E88-1118-5FFA-C91625B0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FBA70DC-7BF3-2C27-9465-48DE129B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5E41-0FB9-4543-86FF-20F7495990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828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3C5FFC0-14F6-A42B-8E90-E9E82336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F1D3-B753-4554-B3EF-BC8EAEF83344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36EA937-2B70-67E4-B5F0-01A7EDBCF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9F70C1B-4223-56A1-9743-D083802E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5E41-0FB9-4543-86FF-20F7495990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08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BD6112-0E68-E8BF-7411-984C4C5D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7E31C8-2092-C65B-3226-45686FDE6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9DA49A3-00F7-921C-F99B-AD9C770E3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3E76E29-2CC8-044B-3856-93DE1F61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F1D3-B753-4554-B3EF-BC8EAEF83344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DC5AF04-B488-4A6F-27E9-79AF2504C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4F09C24-C174-10F4-72E1-CD86793AE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5E41-0FB9-4543-86FF-20F7495990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926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F547B8-56D3-50B1-E387-904B39A85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258615F-D265-0B35-B050-61B46EF1F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E225664-5624-C373-7BAF-4FC00AEEE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C420F0D-7F5F-9C5B-6827-F6B44103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F1D3-B753-4554-B3EF-BC8EAEF83344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F21A0CB-45CE-2788-7FA5-51FE47C0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F1AF2DD-10FE-1A1D-D078-36D0902F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5E41-0FB9-4543-86FF-20F7495990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26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527A31A-E0DC-D9FE-08E6-D5B66C4F3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1567DA9-F056-2CCA-683D-D4F5A03FB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D20EB66-6E75-CFA6-587D-38CA76760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F1D3-B753-4554-B3EF-BC8EAEF83344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CA35D95-987D-78AA-DDEE-FE5A92BFA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993F85D-02CF-3371-595C-8AA3D70B2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E5E41-0FB9-4543-86FF-20F7495990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18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eorank.org/economy/hungary/united-states" TargetMode="External"/><Relationship Id="rId2" Type="http://schemas.openxmlformats.org/officeDocument/2006/relationships/hyperlink" Target="https://www.oxfam.org/en/research/resisting-rule-ri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l.acm.org/doi/10.1145/3724499" TargetMode="External"/><Relationship Id="rId5" Type="http://schemas.openxmlformats.org/officeDocument/2006/relationships/hyperlink" Target="https://www.mekh.hu/eves-adatok" TargetMode="External"/><Relationship Id="rId4" Type="http://schemas.openxmlformats.org/officeDocument/2006/relationships/hyperlink" Target="https://www.iea.org/reports/electricity-202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467-021-25019-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00C63B25-172A-1872-B304-25FE3D038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7" y="0"/>
            <a:ext cx="3879273" cy="6858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C8A138C-76C0-BAD9-4F63-067E3C4F7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063587" cy="6857999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1A01A124-38CA-6B14-D2FF-9BFADA8B97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86" y="1364670"/>
            <a:ext cx="4156885" cy="4128655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5FD837A-EF31-6151-5370-66F3FD00F22F}"/>
              </a:ext>
            </a:extLst>
          </p:cNvPr>
          <p:cNvSpPr txBox="1"/>
          <p:nvPr/>
        </p:nvSpPr>
        <p:spPr>
          <a:xfrm>
            <a:off x="3892974" y="157019"/>
            <a:ext cx="44981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/>
              <a:t>KÖRNYEZETETIKA </a:t>
            </a:r>
          </a:p>
          <a:p>
            <a:pPr algn="ctr"/>
            <a:r>
              <a:rPr lang="hu-HU" i="1" dirty="0"/>
              <a:t>előadás sorozat a Szarvasi Arborétumban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DBB6364-5EA1-4076-1179-E7335AD4B508}"/>
              </a:ext>
            </a:extLst>
          </p:cNvPr>
          <p:cNvSpPr txBox="1"/>
          <p:nvPr/>
        </p:nvSpPr>
        <p:spPr>
          <a:xfrm>
            <a:off x="5749688" y="5956236"/>
            <a:ext cx="250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Előadó: Tóth Sándor PhD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767136C-93AB-B416-8B83-E6920FC2E42F}"/>
              </a:ext>
            </a:extLst>
          </p:cNvPr>
          <p:cNvSpPr txBox="1"/>
          <p:nvPr/>
        </p:nvSpPr>
        <p:spPr>
          <a:xfrm>
            <a:off x="0" y="6642556"/>
            <a:ext cx="41777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https://wallpapers.com/wallpapers/side-profile-young-female-teenager-wzzyk54s3cia7tyf.html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8C9691D-1DEB-DDF4-3DBD-667381BA94DD}"/>
              </a:ext>
            </a:extLst>
          </p:cNvPr>
          <p:cNvSpPr txBox="1"/>
          <p:nvPr/>
        </p:nvSpPr>
        <p:spPr>
          <a:xfrm>
            <a:off x="8220471" y="6642554"/>
            <a:ext cx="34547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https://commons.wikimedia.org/wiki/File:The_Blue_Marble_(remastered).jpg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329D20B3-02D5-EF89-31DE-62582A3A6CAF}"/>
              </a:ext>
            </a:extLst>
          </p:cNvPr>
          <p:cNvSpPr txBox="1"/>
          <p:nvPr/>
        </p:nvSpPr>
        <p:spPr>
          <a:xfrm>
            <a:off x="4120656" y="6642556"/>
            <a:ext cx="41569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/>
              <a:t>https://dataforceresearch.com/difference-between-a-balanced-and-unbalanced-rating-scales/</a:t>
            </a:r>
          </a:p>
        </p:txBody>
      </p:sp>
    </p:spTree>
    <p:extLst>
      <p:ext uri="{BB962C8B-B14F-4D97-AF65-F5344CB8AC3E}">
        <p14:creationId xmlns:p14="http://schemas.microsoft.com/office/powerpoint/2010/main" val="246592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B93ED243-CDFD-BF45-2449-AC4DA88FD351}"/>
              </a:ext>
            </a:extLst>
          </p:cNvPr>
          <p:cNvSpPr txBox="1"/>
          <p:nvPr/>
        </p:nvSpPr>
        <p:spPr>
          <a:xfrm>
            <a:off x="2798618" y="0"/>
            <a:ext cx="65947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lang="hu-HU" sz="5400" b="1" dirty="0">
                <a:solidFill>
                  <a:prstClr val="black"/>
                </a:solidFill>
                <a:latin typeface="Calibri" panose="020F0502020204030204"/>
              </a:rPr>
              <a:t>ÖVETKEZMÉNY</a:t>
            </a:r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ETIKA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Konzekvencializmus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F5186CE-7C6E-B449-D2BD-7AD729256856}"/>
              </a:ext>
            </a:extLst>
          </p:cNvPr>
          <p:cNvSpPr txBox="1"/>
          <p:nvPr/>
        </p:nvSpPr>
        <p:spPr>
          <a:xfrm>
            <a:off x="1194626" y="1200329"/>
            <a:ext cx="9802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/>
              <a:t>Lényege</a:t>
            </a:r>
            <a:r>
              <a:rPr lang="hu-HU" sz="2400" dirty="0"/>
              <a:t>: a cselekedet helyességét annak eredménye határozza meg, igazolja.</a:t>
            </a:r>
          </a:p>
          <a:p>
            <a:pPr algn="ctr"/>
            <a:r>
              <a:rPr lang="hu-HU" sz="2400" dirty="0"/>
              <a:t>(jövő)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B90B7DE-B915-C471-0784-BE622CE2E4A4}"/>
              </a:ext>
            </a:extLst>
          </p:cNvPr>
          <p:cNvSpPr txBox="1"/>
          <p:nvPr/>
        </p:nvSpPr>
        <p:spPr>
          <a:xfrm>
            <a:off x="207818" y="1930063"/>
            <a:ext cx="58881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Utilitarizmus: </a:t>
            </a:r>
          </a:p>
          <a:p>
            <a:pPr algn="ctr"/>
            <a:r>
              <a:rPr lang="hu-HU" dirty="0"/>
              <a:t>„Azok, akiknek hitvallása szerint az erkölcs alapja a hasznosság vagy a legnagyobb boldogság elve, úgy </a:t>
            </a:r>
            <a:r>
              <a:rPr lang="hu-HU" dirty="0" err="1"/>
              <a:t>véIekednek</a:t>
            </a:r>
            <a:r>
              <a:rPr lang="hu-HU" dirty="0"/>
              <a:t>, hogy  cselekvések oly mértékben jók, amilyen mértékben hozzájárulnak a boldogsághoz, s oly mértékben rosszak, amilyen mértékben a boldogság ellenkezőjét idézik elő.”</a:t>
            </a:r>
            <a:r>
              <a:rPr lang="hu-HU" baseline="30000" dirty="0"/>
              <a:t>1 </a:t>
            </a:r>
            <a:r>
              <a:rPr lang="hu-HU" dirty="0"/>
              <a:t>(1863)</a:t>
            </a:r>
          </a:p>
          <a:p>
            <a:pPr algn="ctr"/>
            <a:r>
              <a:rPr lang="hu-HU" dirty="0"/>
              <a:t>(minőségi boldogság)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F6E758B-C5C8-B8DA-2663-E8FDA2961C54}"/>
              </a:ext>
            </a:extLst>
          </p:cNvPr>
          <p:cNvSpPr txBox="1"/>
          <p:nvPr/>
        </p:nvSpPr>
        <p:spPr>
          <a:xfrm>
            <a:off x="207818" y="6519446"/>
            <a:ext cx="10581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1., John Stuart Mill (1980). </a:t>
            </a:r>
            <a:r>
              <a:rPr lang="en-US" sz="800" dirty="0"/>
              <a:t>A </a:t>
            </a:r>
            <a:r>
              <a:rPr lang="en-US" sz="800" dirty="0" err="1"/>
              <a:t>szabadságról</a:t>
            </a:r>
            <a:r>
              <a:rPr lang="hu-HU" sz="800" dirty="0"/>
              <a:t>. </a:t>
            </a:r>
            <a:r>
              <a:rPr lang="en-US" sz="800" dirty="0" err="1"/>
              <a:t>Haszonelvűség</a:t>
            </a:r>
            <a:r>
              <a:rPr lang="hu-HU" sz="800" dirty="0"/>
              <a:t>. Magyar Helikon, Budapest. 240. o.</a:t>
            </a:r>
          </a:p>
          <a:p>
            <a:r>
              <a:rPr lang="hu-HU" sz="800" dirty="0"/>
              <a:t>2., Jeremy </a:t>
            </a:r>
            <a:r>
              <a:rPr lang="hu-HU" sz="800" dirty="0" err="1"/>
              <a:t>Bentham</a:t>
            </a:r>
            <a:r>
              <a:rPr lang="hu-HU" sz="800" dirty="0"/>
              <a:t> (1977). Bevezetés az erkölcsök és a törvényhozás alapelveibe. In.: Márkus György (szerk.) Brit moralisták a XVIII. században. Gondolat Könyvkiadó, Budapest. 707-712. o.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1548CB5-C5E1-38C0-7CA8-2BC910577FBA}"/>
              </a:ext>
            </a:extLst>
          </p:cNvPr>
          <p:cNvSpPr txBox="1"/>
          <p:nvPr/>
        </p:nvSpPr>
        <p:spPr>
          <a:xfrm>
            <a:off x="6096000" y="2031326"/>
            <a:ext cx="60676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Boldogságkalkulus</a:t>
            </a:r>
            <a:r>
              <a:rPr lang="hu-HU" b="1" dirty="0"/>
              <a:t>:</a:t>
            </a:r>
          </a:p>
          <a:p>
            <a:r>
              <a:rPr lang="hu-HU" dirty="0"/>
              <a:t>Intenzitás – mennyire erős az öröm vagy fájdalom</a:t>
            </a:r>
          </a:p>
          <a:p>
            <a:r>
              <a:rPr lang="hu-HU" dirty="0"/>
              <a:t>Tartósság – meddig tart</a:t>
            </a:r>
          </a:p>
          <a:p>
            <a:r>
              <a:rPr lang="hu-HU" dirty="0"/>
              <a:t>Bizonyosság – mennyire valószínű, hogy bekövetkezik</a:t>
            </a:r>
          </a:p>
          <a:p>
            <a:r>
              <a:rPr lang="hu-HU" dirty="0"/>
              <a:t>Közelség – mennyire hamar következik be</a:t>
            </a:r>
          </a:p>
          <a:p>
            <a:r>
              <a:rPr lang="hu-HU" dirty="0"/>
              <a:t>Termékenység – további örömöket vagy fájdalmakat idéz-e elő</a:t>
            </a:r>
          </a:p>
          <a:p>
            <a:r>
              <a:rPr lang="hu-HU" dirty="0"/>
              <a:t>Tisztaság – mennyire mentes a fájdalomtól</a:t>
            </a:r>
          </a:p>
          <a:p>
            <a:r>
              <a:rPr lang="hu-HU" dirty="0"/>
              <a:t>Kiterjedés – hány embert érint</a:t>
            </a:r>
            <a:r>
              <a:rPr lang="hu-HU" baseline="30000" dirty="0"/>
              <a:t>2 </a:t>
            </a:r>
            <a:r>
              <a:rPr lang="hu-HU" dirty="0"/>
              <a:t>(1789)</a:t>
            </a:r>
          </a:p>
          <a:p>
            <a:r>
              <a:rPr lang="hu-HU" dirty="0"/>
              <a:t> (mennyiségi boldogság)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41B73E9-5290-3CC7-8EA1-9626931FD664}"/>
              </a:ext>
            </a:extLst>
          </p:cNvPr>
          <p:cNvSpPr txBox="1"/>
          <p:nvPr/>
        </p:nvSpPr>
        <p:spPr>
          <a:xfrm>
            <a:off x="406401" y="4987636"/>
            <a:ext cx="66103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Napjainkban: Egészségügyi etika (</a:t>
            </a:r>
            <a:r>
              <a:rPr lang="hu-HU" dirty="0" err="1"/>
              <a:t>triage</a:t>
            </a:r>
            <a:r>
              <a:rPr lang="hu-HU" dirty="0"/>
              <a:t>); </a:t>
            </a:r>
          </a:p>
          <a:p>
            <a:r>
              <a:rPr lang="hu-HU" dirty="0"/>
              <a:t>	       közgazdaságtan és közpolitika: költség-haszon elemzés;</a:t>
            </a:r>
          </a:p>
          <a:p>
            <a:r>
              <a:rPr lang="hu-HU" dirty="0"/>
              <a:t>	       hatékony altruizmus (önzetlenség);</a:t>
            </a:r>
          </a:p>
          <a:p>
            <a:r>
              <a:rPr lang="hu-HU" dirty="0"/>
              <a:t>	       állatvédelem.</a:t>
            </a:r>
          </a:p>
        </p:txBody>
      </p:sp>
    </p:spTree>
    <p:extLst>
      <p:ext uri="{BB962C8B-B14F-4D97-AF65-F5344CB8AC3E}">
        <p14:creationId xmlns:p14="http://schemas.microsoft.com/office/powerpoint/2010/main" val="349017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7B9239C4-48A1-F202-5031-C54357F75ACD}"/>
              </a:ext>
            </a:extLst>
          </p:cNvPr>
          <p:cNvSpPr txBox="1"/>
          <p:nvPr/>
        </p:nvSpPr>
        <p:spPr>
          <a:xfrm>
            <a:off x="2798618" y="-18473"/>
            <a:ext cx="6594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5400" b="1" dirty="0">
                <a:solidFill>
                  <a:prstClr val="black"/>
                </a:solidFill>
                <a:latin typeface="Calibri" panose="020F0502020204030204"/>
              </a:rPr>
              <a:t>ERÉNY</a:t>
            </a:r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ETIKA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670529B5-4CF4-D20A-A214-6E063580915A}"/>
              </a:ext>
            </a:extLst>
          </p:cNvPr>
          <p:cNvSpPr txBox="1"/>
          <p:nvPr/>
        </p:nvSpPr>
        <p:spPr>
          <a:xfrm>
            <a:off x="-295565" y="904857"/>
            <a:ext cx="12616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Lényege</a:t>
            </a:r>
            <a:r>
              <a:rPr lang="hu-HU" sz="2400" dirty="0"/>
              <a:t>: „tedd azt, amit az erényes cselekvő – egy igazságos, őszinte, jótékony stb. ember – </a:t>
            </a:r>
          </a:p>
          <a:p>
            <a:pPr algn="ctr"/>
            <a:r>
              <a:rPr lang="hu-HU" sz="2400" dirty="0"/>
              <a:t>tenne adott körülmények között”</a:t>
            </a:r>
            <a:r>
              <a:rPr lang="hu-HU" sz="2400" baseline="30000" dirty="0"/>
              <a:t>1</a:t>
            </a:r>
            <a:r>
              <a:rPr lang="hu-HU" sz="2400" dirty="0"/>
              <a:t> </a:t>
            </a:r>
          </a:p>
          <a:p>
            <a:pPr algn="ctr"/>
            <a:r>
              <a:rPr lang="hu-HU" sz="2400" dirty="0"/>
              <a:t>(jelen)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6383965-CA30-DD98-C41D-81959A8BA114}"/>
              </a:ext>
            </a:extLst>
          </p:cNvPr>
          <p:cNvSpPr txBox="1"/>
          <p:nvPr/>
        </p:nvSpPr>
        <p:spPr>
          <a:xfrm>
            <a:off x="347057" y="2207491"/>
            <a:ext cx="112931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„Az </a:t>
            </a:r>
            <a:r>
              <a:rPr lang="hu-HU" b="1" dirty="0"/>
              <a:t>erény</a:t>
            </a:r>
            <a:r>
              <a:rPr lang="hu-HU" dirty="0"/>
              <a:t> tehát elhatározásra vonatkozó </a:t>
            </a:r>
            <a:r>
              <a:rPr lang="hu-HU" dirty="0" err="1"/>
              <a:t>beállítódás</a:t>
            </a:r>
            <a:r>
              <a:rPr lang="hu-HU" dirty="0"/>
              <a:t>, amely abban </a:t>
            </a:r>
            <a:r>
              <a:rPr lang="hu-HU" b="1" dirty="0"/>
              <a:t>a hozzánk viszonyított közép</a:t>
            </a:r>
            <a:r>
              <a:rPr lang="hu-HU" dirty="0"/>
              <a:t>ben áll, </a:t>
            </a:r>
          </a:p>
          <a:p>
            <a:r>
              <a:rPr lang="hu-HU" dirty="0"/>
              <a:t>melyet a </a:t>
            </a:r>
            <a:r>
              <a:rPr lang="hu-HU" b="1" dirty="0"/>
              <a:t>meggondolás határoz meg</a:t>
            </a:r>
            <a:r>
              <a:rPr lang="hu-HU" dirty="0"/>
              <a:t>, mégpedig úgy, ahogy a </a:t>
            </a:r>
            <a:r>
              <a:rPr lang="hu-HU" b="1" dirty="0"/>
              <a:t>gyakorlati okosság</a:t>
            </a:r>
            <a:r>
              <a:rPr lang="hu-HU" dirty="0"/>
              <a:t>gal rendelkező ember határozná meg.”</a:t>
            </a:r>
            <a:r>
              <a:rPr lang="hu-HU" baseline="30000" dirty="0"/>
              <a:t>2</a:t>
            </a:r>
          </a:p>
          <a:p>
            <a:endParaRPr lang="hu-HU" dirty="0"/>
          </a:p>
          <a:p>
            <a:r>
              <a:rPr lang="hu-HU" dirty="0"/>
              <a:t> </a:t>
            </a:r>
            <a:r>
              <a:rPr lang="hu-HU" dirty="0" err="1"/>
              <a:t>Philippa</a:t>
            </a:r>
            <a:r>
              <a:rPr lang="hu-HU" dirty="0"/>
              <a:t> </a:t>
            </a:r>
            <a:r>
              <a:rPr lang="hu-HU" dirty="0" err="1"/>
              <a:t>Foot</a:t>
            </a:r>
            <a:r>
              <a:rPr lang="hu-HU" dirty="0"/>
              <a:t> szerint az erények olyan jellemvonások, amelyek korrigálják az emberi természet gyengeségeit.</a:t>
            </a:r>
            <a:r>
              <a:rPr lang="hu-HU" baseline="30000" dirty="0"/>
              <a:t>3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795A473-6FA2-65A8-2E09-00AB1F8F1CFA}"/>
              </a:ext>
            </a:extLst>
          </p:cNvPr>
          <p:cNvSpPr txBox="1"/>
          <p:nvPr/>
        </p:nvSpPr>
        <p:spPr>
          <a:xfrm>
            <a:off x="3829095" y="3407820"/>
            <a:ext cx="45544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Egy tulajdonság valószínűleg erény, ha:</a:t>
            </a:r>
          </a:p>
          <a:p>
            <a:r>
              <a:rPr lang="hu-HU" dirty="0"/>
              <a:t>- a két szélsőség közötti megfelelő mérték</a:t>
            </a:r>
            <a:br>
              <a:rPr lang="hu-HU" dirty="0"/>
            </a:br>
            <a:r>
              <a:rPr lang="hu-HU" dirty="0"/>
              <a:t>- hozzájárul az emberi kiteljesedéshez</a:t>
            </a:r>
            <a:br>
              <a:rPr lang="hu-HU" dirty="0"/>
            </a:br>
            <a:r>
              <a:rPr lang="hu-HU" dirty="0"/>
              <a:t>- példamutató személyek jellemében jelen van</a:t>
            </a:r>
            <a:br>
              <a:rPr lang="hu-HU" dirty="0"/>
            </a:br>
            <a:r>
              <a:rPr lang="hu-HU" dirty="0"/>
              <a:t>- az emberi természet jó működését segíti</a:t>
            </a:r>
            <a:br>
              <a:rPr lang="hu-HU" dirty="0"/>
            </a:br>
            <a:r>
              <a:rPr lang="hu-HU" dirty="0"/>
              <a:t>- megfelelő erkölcsi motivációval jár</a:t>
            </a:r>
            <a:br>
              <a:rPr lang="hu-HU" dirty="0"/>
            </a:br>
            <a:r>
              <a:rPr lang="hu-HU" dirty="0"/>
              <a:t>- összhangban áll a gyakorlati bölcsességgel.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CA74ED3-0A6A-B97E-B7CF-2B7A1FA5DFD7}"/>
              </a:ext>
            </a:extLst>
          </p:cNvPr>
          <p:cNvSpPr txBox="1"/>
          <p:nvPr/>
        </p:nvSpPr>
        <p:spPr>
          <a:xfrm>
            <a:off x="347057" y="6396335"/>
            <a:ext cx="6466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/>
              <a:t>1., </a:t>
            </a:r>
            <a:r>
              <a:rPr lang="en-US" sz="800" dirty="0"/>
              <a:t>Rosalind </a:t>
            </a:r>
            <a:r>
              <a:rPr lang="en-US" sz="800" dirty="0" err="1"/>
              <a:t>Hursthouse</a:t>
            </a:r>
            <a:r>
              <a:rPr lang="en-US" sz="800" dirty="0"/>
              <a:t> (1999) On Virtue Ethics. Oxford University Press, Oxford. 28. o.</a:t>
            </a:r>
            <a:endParaRPr lang="hu-HU" sz="800" dirty="0"/>
          </a:p>
          <a:p>
            <a:r>
              <a:rPr lang="hu-HU" sz="800" dirty="0"/>
              <a:t>2., Arisztotelész (2023). </a:t>
            </a:r>
            <a:r>
              <a:rPr lang="hu-HU" sz="800" dirty="0" err="1"/>
              <a:t>Nikomakhoszi</a:t>
            </a:r>
            <a:r>
              <a:rPr lang="hu-HU" sz="800" dirty="0"/>
              <a:t> etika. (Simon Attila ford.) Atlantisz Kiadó, Budapest. 97.o., NE 1106b36–1107a2</a:t>
            </a:r>
          </a:p>
          <a:p>
            <a:r>
              <a:rPr lang="hu-HU" sz="800" dirty="0"/>
              <a:t>3., </a:t>
            </a:r>
            <a:r>
              <a:rPr lang="en-US" sz="800" dirty="0"/>
              <a:t>Philippa Foot (1978). Virtues and Vices and Other Essays in Moral Philosophy. Blackwell Publishers and University of California Press, 1978. 10-24. o.</a:t>
            </a:r>
            <a:endParaRPr lang="hu-HU" sz="800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717A098-E46B-AEDD-C338-0D252DBF7B43}"/>
              </a:ext>
            </a:extLst>
          </p:cNvPr>
          <p:cNvSpPr txBox="1"/>
          <p:nvPr/>
        </p:nvSpPr>
        <p:spPr>
          <a:xfrm>
            <a:off x="1729259" y="5768477"/>
            <a:ext cx="873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Gyávaság				Bátorság				Vakmerőség</a:t>
            </a:r>
          </a:p>
        </p:txBody>
      </p:sp>
    </p:spTree>
    <p:extLst>
      <p:ext uri="{BB962C8B-B14F-4D97-AF65-F5344CB8AC3E}">
        <p14:creationId xmlns:p14="http://schemas.microsoft.com/office/powerpoint/2010/main" val="270322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20F725C-A586-450C-7FDB-E541D5F2660A}"/>
              </a:ext>
            </a:extLst>
          </p:cNvPr>
          <p:cNvSpPr txBox="1"/>
          <p:nvPr/>
        </p:nvSpPr>
        <p:spPr>
          <a:xfrm>
            <a:off x="2798618" y="-18473"/>
            <a:ext cx="65947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5400" b="1" dirty="0">
                <a:solidFill>
                  <a:prstClr val="black"/>
                </a:solidFill>
                <a:latin typeface="Calibri" panose="020F0502020204030204"/>
              </a:rPr>
              <a:t>KÖRNYEZET</a:t>
            </a:r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ETIKA</a:t>
            </a:r>
            <a:r>
              <a:rPr lang="hu-HU" sz="5400" b="1" dirty="0">
                <a:solidFill>
                  <a:prstClr val="black"/>
                </a:solidFill>
                <a:latin typeface="Calibri" panose="020F0502020204030204"/>
              </a:rPr>
              <a:t> – ALKALMAZOTT ETIKA?</a:t>
            </a:r>
            <a:endParaRPr kumimoji="0" lang="hu-HU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B9F3E8A-5138-67E2-09F2-2ADE805EB4BF}"/>
              </a:ext>
            </a:extLst>
          </p:cNvPr>
          <p:cNvSpPr txBox="1"/>
          <p:nvPr/>
        </p:nvSpPr>
        <p:spPr>
          <a:xfrm>
            <a:off x="501515" y="2216727"/>
            <a:ext cx="104003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		</a:t>
            </a:r>
            <a:r>
              <a:rPr lang="hu-HU" sz="2400" dirty="0"/>
              <a:t>Ember – Ember 		 → 		Ember – Környezet </a:t>
            </a:r>
          </a:p>
          <a:p>
            <a:r>
              <a:rPr lang="hu-HU" dirty="0"/>
              <a:t>								(entitások diverzitása, tér, idő)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0584CFC-2CBE-3212-98CF-24AE0E4F4300}"/>
              </a:ext>
            </a:extLst>
          </p:cNvPr>
          <p:cNvSpPr txBox="1"/>
          <p:nvPr/>
        </p:nvSpPr>
        <p:spPr>
          <a:xfrm>
            <a:off x="274567" y="2934199"/>
            <a:ext cx="117906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Ember – Kutya</a:t>
            </a:r>
          </a:p>
          <a:p>
            <a:pPr algn="ctr"/>
            <a:r>
              <a:rPr lang="hu-HU" dirty="0"/>
              <a:t> </a:t>
            </a:r>
            <a:r>
              <a:rPr lang="hu-HU" i="1" dirty="0"/>
              <a:t>Milyen értékkel bír egy kutya egy emberhez viszonyítva és </a:t>
            </a:r>
          </a:p>
          <a:p>
            <a:pPr algn="ctr"/>
            <a:r>
              <a:rPr lang="hu-HU" i="1" dirty="0"/>
              <a:t>ezen értéke hogyan befolyásolja a vele való bánásmód erkölcsi megítélését? </a:t>
            </a:r>
          </a:p>
          <a:p>
            <a:pPr algn="ctr"/>
            <a:r>
              <a:rPr lang="hu-HU" i="1" dirty="0"/>
              <a:t>Meg lehet-e enni egy kutyát?</a:t>
            </a:r>
          </a:p>
          <a:p>
            <a:pPr algn="ctr"/>
            <a:r>
              <a:rPr lang="hu-HU" dirty="0"/>
              <a:t>Nyugati elgondolás				↔				Keleti elgondolás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Ember – Tehén</a:t>
            </a:r>
          </a:p>
          <a:p>
            <a:pPr algn="ctr"/>
            <a:r>
              <a:rPr lang="hu-HU" i="1" dirty="0"/>
              <a:t>Meg lehet-e enni egy tehenet?</a:t>
            </a:r>
          </a:p>
          <a:p>
            <a:pPr algn="ctr"/>
            <a:r>
              <a:rPr lang="hu-HU" dirty="0"/>
              <a:t>Nyugati elgondolás 				↔				Indiai elgondolás</a:t>
            </a:r>
          </a:p>
        </p:txBody>
      </p:sp>
    </p:spTree>
    <p:extLst>
      <p:ext uri="{BB962C8B-B14F-4D97-AF65-F5344CB8AC3E}">
        <p14:creationId xmlns:p14="http://schemas.microsoft.com/office/powerpoint/2010/main" val="750191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AC64FBA2-162C-477C-72E4-D59A0BA83A64}"/>
              </a:ext>
            </a:extLst>
          </p:cNvPr>
          <p:cNvSpPr txBox="1"/>
          <p:nvPr/>
        </p:nvSpPr>
        <p:spPr>
          <a:xfrm>
            <a:off x="2798618" y="-18473"/>
            <a:ext cx="6594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5400" b="1" dirty="0">
                <a:solidFill>
                  <a:prstClr val="black"/>
                </a:solidFill>
                <a:latin typeface="Calibri" panose="020F0502020204030204"/>
              </a:rPr>
              <a:t>ERKÖLCSI RANG</a:t>
            </a:r>
            <a:endParaRPr kumimoji="0" lang="hu-HU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6360D3D-2FB1-CE2F-B66C-6CB63814BE6F}"/>
              </a:ext>
            </a:extLst>
          </p:cNvPr>
          <p:cNvSpPr txBox="1"/>
          <p:nvPr/>
        </p:nvSpPr>
        <p:spPr>
          <a:xfrm>
            <a:off x="1467168" y="904857"/>
            <a:ext cx="9257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Ember – Kutya</a:t>
            </a:r>
          </a:p>
          <a:p>
            <a:pPr algn="ctr"/>
            <a:r>
              <a:rPr lang="hu-HU" dirty="0"/>
              <a:t>Nyugati elgondolás			               ↔				Keleti elgondolás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DC5BBE8-0801-E4E1-D69F-9E450383AEBA}"/>
              </a:ext>
            </a:extLst>
          </p:cNvPr>
          <p:cNvSpPr txBox="1"/>
          <p:nvPr/>
        </p:nvSpPr>
        <p:spPr>
          <a:xfrm>
            <a:off x="1467168" y="1551188"/>
            <a:ext cx="417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Házörző</a:t>
            </a:r>
            <a:r>
              <a:rPr lang="hu-HU" dirty="0"/>
              <a:t>, terelő, drogkereső, vakvezető, </a:t>
            </a:r>
            <a:r>
              <a:rPr lang="hu-HU" dirty="0" err="1"/>
              <a:t>stb</a:t>
            </a:r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713B878-62B0-EBD7-35FF-928CCA373E33}"/>
              </a:ext>
            </a:extLst>
          </p:cNvPr>
          <p:cNvSpPr txBox="1"/>
          <p:nvPr/>
        </p:nvSpPr>
        <p:spPr>
          <a:xfrm>
            <a:off x="8783782" y="1551188"/>
            <a:ext cx="2592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Tenyészállat, élelemforrás</a:t>
            </a:r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903B9318-A4D9-3BD1-4D90-8DE34C6C6F16}"/>
              </a:ext>
            </a:extLst>
          </p:cNvPr>
          <p:cNvCxnSpPr/>
          <p:nvPr/>
        </p:nvCxnSpPr>
        <p:spPr>
          <a:xfrm>
            <a:off x="3131127" y="2013527"/>
            <a:ext cx="2724728" cy="332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A9F81440-D749-D4D4-70AA-E0BE8796D436}"/>
              </a:ext>
            </a:extLst>
          </p:cNvPr>
          <p:cNvCxnSpPr/>
          <p:nvPr/>
        </p:nvCxnSpPr>
        <p:spPr>
          <a:xfrm flipH="1">
            <a:off x="6373091" y="2022764"/>
            <a:ext cx="3472873" cy="3417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E0A6347-257D-7F58-9D9F-9D1DB653BD90}"/>
              </a:ext>
            </a:extLst>
          </p:cNvPr>
          <p:cNvSpPr txBox="1"/>
          <p:nvPr/>
        </p:nvSpPr>
        <p:spPr>
          <a:xfrm>
            <a:off x="1250667" y="2439043"/>
            <a:ext cx="969066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Az ember számára hasznos saját célja eléréséhez</a:t>
            </a:r>
          </a:p>
          <a:p>
            <a:pPr algn="ctr"/>
            <a:r>
              <a:rPr lang="hu-HU" sz="2400" b="1" dirty="0"/>
              <a:t>Instrumentális érték </a:t>
            </a:r>
            <a:r>
              <a:rPr lang="hu-HU" dirty="0"/>
              <a:t>- eszközérték </a:t>
            </a:r>
          </a:p>
          <a:p>
            <a:pPr algn="ctr"/>
            <a:r>
              <a:rPr lang="hu-HU" dirty="0"/>
              <a:t>↓</a:t>
            </a:r>
          </a:p>
          <a:p>
            <a:pPr algn="ctr"/>
            <a:r>
              <a:rPr lang="hu-HU" dirty="0"/>
              <a:t>minden olyan dologra kiterjeszthető, amely más célok elérésének eszközeként hasznosnak mutatkozik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E21DC2DF-5ECC-FC25-6429-F4478B20009E}"/>
              </a:ext>
            </a:extLst>
          </p:cNvPr>
          <p:cNvSpPr txBox="1"/>
          <p:nvPr/>
        </p:nvSpPr>
        <p:spPr>
          <a:xfrm>
            <a:off x="112630" y="3973229"/>
            <a:ext cx="11966737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i="1" dirty="0"/>
              <a:t>Van-e olyan tulajdonság vagy érték, ami alapján azt lehet mondani, hogy egyik ember a másikat nem használhatja fel pusztán</a:t>
            </a:r>
          </a:p>
          <a:p>
            <a:pPr algn="ctr"/>
            <a:r>
              <a:rPr lang="hu-HU" i="1" dirty="0"/>
              <a:t>eszközként saját céljai elérésére?</a:t>
            </a:r>
          </a:p>
          <a:p>
            <a:pPr algn="ctr"/>
            <a:r>
              <a:rPr lang="hu-HU" i="1" dirty="0"/>
              <a:t>Meg lehet-e enni egy másik embert?</a:t>
            </a:r>
          </a:p>
          <a:p>
            <a:pPr algn="ctr"/>
            <a:endParaRPr lang="hu-HU" i="1" dirty="0"/>
          </a:p>
          <a:p>
            <a:pPr algn="ctr"/>
            <a:r>
              <a:rPr lang="hu-HU" dirty="0"/>
              <a:t>Nem.</a:t>
            </a:r>
          </a:p>
          <a:p>
            <a:pPr algn="ctr"/>
            <a:r>
              <a:rPr lang="hu-HU" dirty="0"/>
              <a:t>De miért nem?</a:t>
            </a:r>
          </a:p>
          <a:p>
            <a:pPr algn="ctr"/>
            <a:endParaRPr lang="hu-HU" dirty="0"/>
          </a:p>
          <a:p>
            <a:pPr algn="ctr"/>
            <a:r>
              <a:rPr lang="hu-HU" sz="2400" b="1" dirty="0" err="1"/>
              <a:t>Intrinzikus</a:t>
            </a:r>
            <a:r>
              <a:rPr lang="hu-HU" sz="2400" b="1" dirty="0"/>
              <a:t> értéke </a:t>
            </a:r>
            <a:r>
              <a:rPr lang="hu-HU" dirty="0"/>
              <a:t>van, olyan belső tulajdonság, ami önmagában/önmagáért értékes.</a:t>
            </a:r>
          </a:p>
          <a:p>
            <a:pPr algn="ctr"/>
            <a:r>
              <a:rPr lang="hu-HU" dirty="0"/>
              <a:t>Az az entitás, amelyik ilyen </a:t>
            </a:r>
            <a:r>
              <a:rPr lang="hu-HU" dirty="0" err="1"/>
              <a:t>intrinzikus</a:t>
            </a:r>
            <a:r>
              <a:rPr lang="hu-HU" dirty="0"/>
              <a:t> értékkel bír, annak van </a:t>
            </a:r>
            <a:r>
              <a:rPr lang="hu-HU" sz="2400" b="1" dirty="0"/>
              <a:t>erkölcsi rangja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9844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24720AA2-595E-15E4-9878-74580BAB31F5}"/>
              </a:ext>
            </a:extLst>
          </p:cNvPr>
          <p:cNvSpPr txBox="1"/>
          <p:nvPr/>
        </p:nvSpPr>
        <p:spPr>
          <a:xfrm>
            <a:off x="2729950" y="0"/>
            <a:ext cx="6732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dirty="0"/>
              <a:t>KOGNITÍV KÉPESSÉGEK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4A492B7-CB1D-2CDB-4C57-4CC65A2140A7}"/>
              </a:ext>
            </a:extLst>
          </p:cNvPr>
          <p:cNvSpPr txBox="1"/>
          <p:nvPr/>
        </p:nvSpPr>
        <p:spPr>
          <a:xfrm>
            <a:off x="524987" y="1101011"/>
            <a:ext cx="10350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Kogníció</a:t>
            </a:r>
            <a:r>
              <a:rPr lang="hu-HU" dirty="0"/>
              <a:t> (megismerés): azoknak a folyamatoknak az összessége, ahogy az ember ismeretet szerez a világról, </a:t>
            </a:r>
          </a:p>
          <a:p>
            <a:r>
              <a:rPr lang="hu-HU" dirty="0"/>
              <a:t>			azt feldolgozza és felhasználja. (Ész, értelem.)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B1EA9D8-F964-720D-CFBF-40E6AEAE6979}"/>
              </a:ext>
            </a:extLst>
          </p:cNvPr>
          <p:cNvSpPr txBox="1"/>
          <p:nvPr/>
        </p:nvSpPr>
        <p:spPr>
          <a:xfrm>
            <a:off x="524987" y="2136710"/>
            <a:ext cx="111942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Elemei: </a:t>
            </a:r>
          </a:p>
          <a:p>
            <a:r>
              <a:rPr lang="hu-HU" dirty="0"/>
              <a:t>	</a:t>
            </a:r>
            <a:r>
              <a:rPr lang="hu-HU" b="1" dirty="0"/>
              <a:t>Észlelés és érzékelés</a:t>
            </a:r>
            <a:r>
              <a:rPr lang="hu-HU" dirty="0"/>
              <a:t>: A külvilágból érkező ingerek felfogása.</a:t>
            </a:r>
          </a:p>
          <a:p>
            <a:r>
              <a:rPr lang="hu-HU" dirty="0"/>
              <a:t>	</a:t>
            </a:r>
            <a:r>
              <a:rPr lang="hu-HU" b="1" dirty="0"/>
              <a:t>Figyelem</a:t>
            </a:r>
            <a:r>
              <a:rPr lang="hu-HU" dirty="0"/>
              <a:t>: Az információk szelektálása.</a:t>
            </a:r>
          </a:p>
          <a:p>
            <a:r>
              <a:rPr lang="hu-HU" dirty="0"/>
              <a:t>	</a:t>
            </a:r>
            <a:r>
              <a:rPr lang="hu-HU" b="1" dirty="0"/>
              <a:t>Emlékezet</a:t>
            </a:r>
            <a:r>
              <a:rPr lang="hu-HU" dirty="0"/>
              <a:t>: Az információk tárolása és előhívása, jövőorientáltság (időbeliség).</a:t>
            </a:r>
          </a:p>
          <a:p>
            <a:r>
              <a:rPr lang="hu-HU" dirty="0"/>
              <a:t>	</a:t>
            </a:r>
            <a:r>
              <a:rPr lang="hu-HU" b="1" dirty="0"/>
              <a:t>Gondolkodás és problémamegoldás</a:t>
            </a:r>
            <a:r>
              <a:rPr lang="hu-HU" dirty="0"/>
              <a:t>: Logikai műveletek, döntéshozatal, autonómia.</a:t>
            </a:r>
          </a:p>
          <a:p>
            <a:r>
              <a:rPr lang="hu-HU" dirty="0"/>
              <a:t>	</a:t>
            </a:r>
            <a:r>
              <a:rPr lang="hu-HU" b="1" dirty="0"/>
              <a:t>Nyelvhasználat</a:t>
            </a:r>
            <a:r>
              <a:rPr lang="hu-HU" dirty="0"/>
              <a:t>: Kommunikációs képesség.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A84962A-12FF-E790-0DF2-1F54BCFF3F6C}"/>
              </a:ext>
            </a:extLst>
          </p:cNvPr>
          <p:cNvSpPr txBox="1"/>
          <p:nvPr/>
        </p:nvSpPr>
        <p:spPr>
          <a:xfrm>
            <a:off x="524987" y="4193422"/>
            <a:ext cx="877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Szintejei: 		Nincs	│	Skaláris felfogás	│	Küszöbértékes felfogás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BA1EC98-0FCA-8C5D-3398-28AE168FBDC0}"/>
              </a:ext>
            </a:extLst>
          </p:cNvPr>
          <p:cNvSpPr txBox="1"/>
          <p:nvPr/>
        </p:nvSpPr>
        <p:spPr>
          <a:xfrm>
            <a:off x="524987" y="5253134"/>
            <a:ext cx="10366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Teljes erkölcsi rang 	    -&gt; 	Be nem avatkozás (tilos megölni, megenni, kísérletezni, szenvedést okozni, stb.)</a:t>
            </a:r>
          </a:p>
          <a:p>
            <a:r>
              <a:rPr lang="hu-HU" dirty="0"/>
              <a:t>			Segítségnyújtás (képessé tétel valamire, autonómia, kölcsönösség. stb.)</a:t>
            </a:r>
          </a:p>
          <a:p>
            <a:r>
              <a:rPr lang="hu-HU" dirty="0"/>
              <a:t>			Méltányos bánásmód (morális egyenlőség, pártatlanság, arányosság, stb.)</a:t>
            </a:r>
          </a:p>
          <a:p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243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07EA3CA8-3558-780E-4EF9-D97C15626ABB}"/>
              </a:ext>
            </a:extLst>
          </p:cNvPr>
          <p:cNvSpPr txBox="1"/>
          <p:nvPr/>
        </p:nvSpPr>
        <p:spPr>
          <a:xfrm>
            <a:off x="4046590" y="112924"/>
            <a:ext cx="3998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hu-HU" sz="5400" b="1" dirty="0">
                <a:solidFill>
                  <a:prstClr val="black"/>
                </a:solidFill>
              </a:rPr>
              <a:t>ERKÖLCSI RANG</a:t>
            </a:r>
          </a:p>
        </p:txBody>
      </p: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98B9811F-4A4D-238F-EDA6-C21F401C42A4}"/>
              </a:ext>
            </a:extLst>
          </p:cNvPr>
          <p:cNvGrpSpPr/>
          <p:nvPr/>
        </p:nvGrpSpPr>
        <p:grpSpPr>
          <a:xfrm>
            <a:off x="518826" y="2149081"/>
            <a:ext cx="11154348" cy="541631"/>
            <a:chOff x="528062" y="1687263"/>
            <a:chExt cx="11154348" cy="541631"/>
          </a:xfrm>
        </p:grpSpPr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C90ACDE5-FBFA-FE6D-D2E0-D5AAE7B4D77D}"/>
                </a:ext>
              </a:extLst>
            </p:cNvPr>
            <p:cNvSpPr txBox="1"/>
            <p:nvPr/>
          </p:nvSpPr>
          <p:spPr>
            <a:xfrm>
              <a:off x="5754257" y="1687263"/>
              <a:ext cx="1237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/>
                <a:t>Ember</a:t>
              </a:r>
            </a:p>
          </p:txBody>
        </p:sp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0FAAB613-C557-9AA8-50CC-8379AEEE0BBB}"/>
                </a:ext>
              </a:extLst>
            </p:cNvPr>
            <p:cNvSpPr txBox="1"/>
            <p:nvPr/>
          </p:nvSpPr>
          <p:spPr>
            <a:xfrm>
              <a:off x="10444739" y="1705674"/>
              <a:ext cx="1237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/>
                <a:t>Ember</a:t>
              </a:r>
            </a:p>
          </p:txBody>
        </p:sp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108CDC5C-F108-5587-3290-14B47772BD6A}"/>
                </a:ext>
              </a:extLst>
            </p:cNvPr>
            <p:cNvSpPr txBox="1"/>
            <p:nvPr/>
          </p:nvSpPr>
          <p:spPr>
            <a:xfrm>
              <a:off x="528062" y="1687263"/>
              <a:ext cx="1773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/>
                <a:t>Természet</a:t>
              </a:r>
            </a:p>
          </p:txBody>
        </p:sp>
        <p:cxnSp>
          <p:nvCxnSpPr>
            <p:cNvPr id="12" name="Egyenes összekötő nyíllal 11">
              <a:extLst>
                <a:ext uri="{FF2B5EF4-FFF2-40B4-BE49-F238E27FC236}">
                  <a16:creationId xmlns:a16="http://schemas.microsoft.com/office/drawing/2014/main" id="{DC8A42D4-6A8C-14F9-AA6F-90B713F53787}"/>
                </a:ext>
              </a:extLst>
            </p:cNvPr>
            <p:cNvCxnSpPr/>
            <p:nvPr/>
          </p:nvCxnSpPr>
          <p:spPr>
            <a:xfrm>
              <a:off x="2247466" y="1967284"/>
              <a:ext cx="350981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nyíllal 12">
              <a:extLst>
                <a:ext uri="{FF2B5EF4-FFF2-40B4-BE49-F238E27FC236}">
                  <a16:creationId xmlns:a16="http://schemas.microsoft.com/office/drawing/2014/main" id="{ACB326A4-1E87-50AA-702A-26AEA5D03787}"/>
                </a:ext>
              </a:extLst>
            </p:cNvPr>
            <p:cNvCxnSpPr/>
            <p:nvPr/>
          </p:nvCxnSpPr>
          <p:spPr>
            <a:xfrm>
              <a:off x="6934921" y="1967284"/>
              <a:ext cx="350981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Gondolatbuborék: felhő 16">
            <a:extLst>
              <a:ext uri="{FF2B5EF4-FFF2-40B4-BE49-F238E27FC236}">
                <a16:creationId xmlns:a16="http://schemas.microsoft.com/office/drawing/2014/main" id="{9DC59918-FA6D-4C9C-5E43-0CECDB1CC737}"/>
              </a:ext>
            </a:extLst>
          </p:cNvPr>
          <p:cNvSpPr/>
          <p:nvPr/>
        </p:nvSpPr>
        <p:spPr>
          <a:xfrm>
            <a:off x="8192655" y="51937"/>
            <a:ext cx="3676072" cy="1943116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48FDEF8F-60E1-3C54-2C93-A6B2E4D7A53A}"/>
              </a:ext>
            </a:extLst>
          </p:cNvPr>
          <p:cNvSpPr txBox="1"/>
          <p:nvPr/>
        </p:nvSpPr>
        <p:spPr>
          <a:xfrm>
            <a:off x="8349673" y="364896"/>
            <a:ext cx="3362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Erényetika</a:t>
            </a:r>
          </a:p>
          <a:p>
            <a:pPr algn="ctr"/>
            <a:r>
              <a:rPr lang="hu-HU" sz="2400" dirty="0"/>
              <a:t>Következményetika</a:t>
            </a:r>
          </a:p>
          <a:p>
            <a:pPr algn="ctr"/>
            <a:r>
              <a:rPr lang="hu-HU" sz="2400" dirty="0"/>
              <a:t>Kötelességetika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2FE56043-2F6F-6DF0-A8DD-6432383CE0CF}"/>
              </a:ext>
            </a:extLst>
          </p:cNvPr>
          <p:cNvSpPr txBox="1"/>
          <p:nvPr/>
        </p:nvSpPr>
        <p:spPr>
          <a:xfrm>
            <a:off x="7232072" y="2826327"/>
            <a:ext cx="4221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Erkölcsi rang:</a:t>
            </a:r>
          </a:p>
          <a:p>
            <a:pPr marL="285750" indent="-285750">
              <a:buFontTx/>
              <a:buChar char="-"/>
            </a:pPr>
            <a:r>
              <a:rPr lang="hu-HU" sz="2400" dirty="0"/>
              <a:t>Be nem avatkozás</a:t>
            </a:r>
          </a:p>
          <a:p>
            <a:pPr marL="285750" indent="-285750">
              <a:buFontTx/>
              <a:buChar char="-"/>
            </a:pPr>
            <a:r>
              <a:rPr lang="hu-HU" sz="2400" dirty="0"/>
              <a:t>Segítségnyújtás</a:t>
            </a:r>
          </a:p>
          <a:p>
            <a:pPr marL="285750" indent="-285750">
              <a:buFontTx/>
              <a:buChar char="-"/>
            </a:pPr>
            <a:r>
              <a:rPr lang="hu-HU" sz="2400" dirty="0"/>
              <a:t>Méltányos bánásmód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D5AC876D-328C-C691-6D83-4572560C345C}"/>
              </a:ext>
            </a:extLst>
          </p:cNvPr>
          <p:cNvSpPr txBox="1"/>
          <p:nvPr/>
        </p:nvSpPr>
        <p:spPr>
          <a:xfrm>
            <a:off x="7130473" y="5449455"/>
            <a:ext cx="3805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Belső vagy </a:t>
            </a:r>
            <a:r>
              <a:rPr lang="hu-HU" sz="2400" dirty="0" err="1"/>
              <a:t>intrinzikus</a:t>
            </a:r>
            <a:r>
              <a:rPr lang="hu-HU" sz="2400" dirty="0"/>
              <a:t> </a:t>
            </a:r>
          </a:p>
          <a:p>
            <a:pPr algn="ctr"/>
            <a:r>
              <a:rPr lang="hu-HU" sz="2400" dirty="0"/>
              <a:t>tulajdonság </a:t>
            </a:r>
          </a:p>
          <a:p>
            <a:pPr algn="ctr"/>
            <a:r>
              <a:rPr lang="hu-HU" sz="2400" dirty="0"/>
              <a:t>(Kognitív képességek)</a:t>
            </a:r>
          </a:p>
        </p:txBody>
      </p:sp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id="{8CF70DB0-EA2D-3103-6B55-6676BF555A14}"/>
              </a:ext>
            </a:extLst>
          </p:cNvPr>
          <p:cNvCxnSpPr/>
          <p:nvPr/>
        </p:nvCxnSpPr>
        <p:spPr>
          <a:xfrm flipV="1">
            <a:off x="9033164" y="4395987"/>
            <a:ext cx="0" cy="10534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2EE5E9BB-D5E8-DB65-DAE0-00CFDB943E62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3582955" y="6049620"/>
            <a:ext cx="354751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48D14B0B-43C7-B297-CC87-3D1E62E97FBC}"/>
              </a:ext>
            </a:extLst>
          </p:cNvPr>
          <p:cNvSpPr txBox="1"/>
          <p:nvPr/>
        </p:nvSpPr>
        <p:spPr>
          <a:xfrm>
            <a:off x="2292206" y="5551300"/>
            <a:ext cx="657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/>
              <a:t>?</a:t>
            </a:r>
          </a:p>
        </p:txBody>
      </p: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A4653263-7C62-F3F8-A05D-8214523158CD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2620892" y="4428898"/>
            <a:ext cx="0" cy="1122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Egyenlőségjel 29">
            <a:extLst>
              <a:ext uri="{FF2B5EF4-FFF2-40B4-BE49-F238E27FC236}">
                <a16:creationId xmlns:a16="http://schemas.microsoft.com/office/drawing/2014/main" id="{DD7C3051-B150-4724-E663-EBD1A29E40A9}"/>
              </a:ext>
            </a:extLst>
          </p:cNvPr>
          <p:cNvSpPr/>
          <p:nvPr/>
        </p:nvSpPr>
        <p:spPr>
          <a:xfrm>
            <a:off x="4861363" y="3303336"/>
            <a:ext cx="1548677" cy="756699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26172508-044B-0092-067E-A164F4B2D3DE}"/>
              </a:ext>
            </a:extLst>
          </p:cNvPr>
          <p:cNvSpPr txBox="1"/>
          <p:nvPr/>
        </p:nvSpPr>
        <p:spPr>
          <a:xfrm>
            <a:off x="1405516" y="2766675"/>
            <a:ext cx="4221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Erkölcsi rang:</a:t>
            </a:r>
          </a:p>
          <a:p>
            <a:pPr marL="285750" indent="-285750">
              <a:buFontTx/>
              <a:buChar char="-"/>
            </a:pPr>
            <a:r>
              <a:rPr lang="hu-HU" sz="2400" dirty="0"/>
              <a:t>Be nem avatkozás</a:t>
            </a:r>
          </a:p>
          <a:p>
            <a:pPr marL="285750" indent="-285750">
              <a:buFontTx/>
              <a:buChar char="-"/>
            </a:pPr>
            <a:r>
              <a:rPr lang="hu-HU" sz="2400" dirty="0"/>
              <a:t>Segítségnyújtás</a:t>
            </a:r>
          </a:p>
          <a:p>
            <a:pPr marL="285750" indent="-285750">
              <a:buFontTx/>
              <a:buChar char="-"/>
            </a:pPr>
            <a:r>
              <a:rPr lang="hu-HU" sz="2400" dirty="0"/>
              <a:t>Méltányos bánásmód</a:t>
            </a:r>
          </a:p>
        </p:txBody>
      </p:sp>
      <p:sp>
        <p:nvSpPr>
          <p:cNvPr id="35" name="Gondolatbuborék: felhő 34">
            <a:extLst>
              <a:ext uri="{FF2B5EF4-FFF2-40B4-BE49-F238E27FC236}">
                <a16:creationId xmlns:a16="http://schemas.microsoft.com/office/drawing/2014/main" id="{7CBD2F77-EDCA-E931-79FC-BB584C723B25}"/>
              </a:ext>
            </a:extLst>
          </p:cNvPr>
          <p:cNvSpPr/>
          <p:nvPr/>
        </p:nvSpPr>
        <p:spPr>
          <a:xfrm>
            <a:off x="619513" y="221101"/>
            <a:ext cx="3417573" cy="1540987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F017520A-9610-5DD9-9A07-E76559052755}"/>
              </a:ext>
            </a:extLst>
          </p:cNvPr>
          <p:cNvSpPr/>
          <p:nvPr/>
        </p:nvSpPr>
        <p:spPr>
          <a:xfrm>
            <a:off x="1405516" y="1644272"/>
            <a:ext cx="50641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Szabadkézi sokszög: alakzat 40">
            <a:extLst>
              <a:ext uri="{FF2B5EF4-FFF2-40B4-BE49-F238E27FC236}">
                <a16:creationId xmlns:a16="http://schemas.microsoft.com/office/drawing/2014/main" id="{779E67B6-9024-9975-FF20-D2060B7D5F08}"/>
              </a:ext>
            </a:extLst>
          </p:cNvPr>
          <p:cNvSpPr/>
          <p:nvPr/>
        </p:nvSpPr>
        <p:spPr>
          <a:xfrm>
            <a:off x="1376082" y="1631179"/>
            <a:ext cx="518000" cy="72599"/>
          </a:xfrm>
          <a:custGeom>
            <a:avLst/>
            <a:gdLst>
              <a:gd name="connsiteX0" fmla="*/ 0 w 518000"/>
              <a:gd name="connsiteY0" fmla="*/ 13845 h 72599"/>
              <a:gd name="connsiteX1" fmla="*/ 103094 w 518000"/>
              <a:gd name="connsiteY1" fmla="*/ 49703 h 72599"/>
              <a:gd name="connsiteX2" fmla="*/ 255494 w 518000"/>
              <a:gd name="connsiteY2" fmla="*/ 72115 h 72599"/>
              <a:gd name="connsiteX3" fmla="*/ 309283 w 518000"/>
              <a:gd name="connsiteY3" fmla="*/ 63150 h 72599"/>
              <a:gd name="connsiteX4" fmla="*/ 434789 w 518000"/>
              <a:gd name="connsiteY4" fmla="*/ 40739 h 72599"/>
              <a:gd name="connsiteX5" fmla="*/ 457200 w 518000"/>
              <a:gd name="connsiteY5" fmla="*/ 13845 h 72599"/>
              <a:gd name="connsiteX6" fmla="*/ 515471 w 518000"/>
              <a:gd name="connsiteY6" fmla="*/ 397 h 72599"/>
              <a:gd name="connsiteX7" fmla="*/ 502024 w 518000"/>
              <a:gd name="connsiteY7" fmla="*/ 4880 h 7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000" h="72599">
                <a:moveTo>
                  <a:pt x="0" y="13845"/>
                </a:moveTo>
                <a:cubicBezTo>
                  <a:pt x="30256" y="26918"/>
                  <a:pt x="60512" y="39991"/>
                  <a:pt x="103094" y="49703"/>
                </a:cubicBezTo>
                <a:cubicBezTo>
                  <a:pt x="145676" y="59415"/>
                  <a:pt x="221129" y="69874"/>
                  <a:pt x="255494" y="72115"/>
                </a:cubicBezTo>
                <a:cubicBezTo>
                  <a:pt x="289859" y="74356"/>
                  <a:pt x="279401" y="68379"/>
                  <a:pt x="309283" y="63150"/>
                </a:cubicBezTo>
                <a:cubicBezTo>
                  <a:pt x="339165" y="57921"/>
                  <a:pt x="410136" y="48956"/>
                  <a:pt x="434789" y="40739"/>
                </a:cubicBezTo>
                <a:cubicBezTo>
                  <a:pt x="459442" y="32522"/>
                  <a:pt x="443753" y="20569"/>
                  <a:pt x="457200" y="13845"/>
                </a:cubicBezTo>
                <a:cubicBezTo>
                  <a:pt x="470647" y="7121"/>
                  <a:pt x="508000" y="1891"/>
                  <a:pt x="515471" y="397"/>
                </a:cubicBezTo>
                <a:cubicBezTo>
                  <a:pt x="522942" y="-1097"/>
                  <a:pt x="512483" y="1891"/>
                  <a:pt x="502024" y="488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Ellipszis 41">
            <a:extLst>
              <a:ext uri="{FF2B5EF4-FFF2-40B4-BE49-F238E27FC236}">
                <a16:creationId xmlns:a16="http://schemas.microsoft.com/office/drawing/2014/main" id="{BF0F6AD2-C43C-EC76-FAB2-C7DF5691592D}"/>
              </a:ext>
            </a:extLst>
          </p:cNvPr>
          <p:cNvSpPr/>
          <p:nvPr/>
        </p:nvSpPr>
        <p:spPr>
          <a:xfrm>
            <a:off x="2602600" y="1686448"/>
            <a:ext cx="400576" cy="3086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Ellipszis 42">
            <a:extLst>
              <a:ext uri="{FF2B5EF4-FFF2-40B4-BE49-F238E27FC236}">
                <a16:creationId xmlns:a16="http://schemas.microsoft.com/office/drawing/2014/main" id="{37051727-4D58-28A1-235D-9F0BD611F2CE}"/>
              </a:ext>
            </a:extLst>
          </p:cNvPr>
          <p:cNvSpPr/>
          <p:nvPr/>
        </p:nvSpPr>
        <p:spPr>
          <a:xfrm>
            <a:off x="2877671" y="1882588"/>
            <a:ext cx="197223" cy="2068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Ellipszis 43">
            <a:extLst>
              <a:ext uri="{FF2B5EF4-FFF2-40B4-BE49-F238E27FC236}">
                <a16:creationId xmlns:a16="http://schemas.microsoft.com/office/drawing/2014/main" id="{66AC89C3-4911-AEEB-36E8-26BB557AADE1}"/>
              </a:ext>
            </a:extLst>
          </p:cNvPr>
          <p:cNvSpPr/>
          <p:nvPr/>
        </p:nvSpPr>
        <p:spPr>
          <a:xfrm>
            <a:off x="2995840" y="1986004"/>
            <a:ext cx="146289" cy="1630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Szövegdoboz 44">
            <a:extLst>
              <a:ext uri="{FF2B5EF4-FFF2-40B4-BE49-F238E27FC236}">
                <a16:creationId xmlns:a16="http://schemas.microsoft.com/office/drawing/2014/main" id="{207B8083-1509-6F5C-EF83-179F512942EE}"/>
              </a:ext>
            </a:extLst>
          </p:cNvPr>
          <p:cNvSpPr txBox="1"/>
          <p:nvPr/>
        </p:nvSpPr>
        <p:spPr>
          <a:xfrm>
            <a:off x="926233" y="617146"/>
            <a:ext cx="2432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Környezetetika?</a:t>
            </a:r>
          </a:p>
        </p:txBody>
      </p:sp>
    </p:spTree>
    <p:extLst>
      <p:ext uri="{BB962C8B-B14F-4D97-AF65-F5344CB8AC3E}">
        <p14:creationId xmlns:p14="http://schemas.microsoft.com/office/powerpoint/2010/main" val="1198300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B7A6B9D5-A819-9E00-F5D8-F93CE6CDF3CB}"/>
              </a:ext>
            </a:extLst>
          </p:cNvPr>
          <p:cNvSpPr txBox="1"/>
          <p:nvPr/>
        </p:nvSpPr>
        <p:spPr>
          <a:xfrm>
            <a:off x="2200469" y="2505670"/>
            <a:ext cx="7791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42790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58AD93FA-4531-B7B0-E3F0-0E9B8B6F816C}"/>
              </a:ext>
            </a:extLst>
          </p:cNvPr>
          <p:cNvSpPr txBox="1"/>
          <p:nvPr/>
        </p:nvSpPr>
        <p:spPr>
          <a:xfrm>
            <a:off x="240145" y="147783"/>
            <a:ext cx="1171170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TARTALOMJEGYZÉK</a:t>
            </a:r>
          </a:p>
          <a:p>
            <a:endParaRPr lang="hu-HU" sz="2400" dirty="0"/>
          </a:p>
          <a:p>
            <a:r>
              <a:rPr lang="hu-HU" sz="2000" dirty="0"/>
              <a:t>1. Előadás (2026. 04. 23.)	</a:t>
            </a:r>
          </a:p>
          <a:p>
            <a:pPr algn="ctr"/>
            <a:r>
              <a:rPr lang="hu-HU" sz="2000" dirty="0"/>
              <a:t>Léptékváltások -&gt; Következmények </a:t>
            </a:r>
          </a:p>
          <a:p>
            <a:pPr algn="ctr"/>
            <a:r>
              <a:rPr lang="hu-HU" sz="2400" b="1" dirty="0"/>
              <a:t>Lokális -&gt; Globális </a:t>
            </a:r>
          </a:p>
          <a:p>
            <a:pPr algn="ctr"/>
            <a:r>
              <a:rPr lang="hu-HU" sz="2400" b="1" dirty="0"/>
              <a:t>Ember-Ember -&gt; Ember-Természet</a:t>
            </a:r>
          </a:p>
          <a:p>
            <a:pPr algn="ctr"/>
            <a:r>
              <a:rPr lang="hu-HU" sz="2000" dirty="0"/>
              <a:t>Miért létezik a környezetetika és mi az?</a:t>
            </a:r>
          </a:p>
          <a:p>
            <a:endParaRPr lang="hu-HU" sz="2400" dirty="0"/>
          </a:p>
          <a:p>
            <a:r>
              <a:rPr lang="hu-HU" sz="2000" dirty="0"/>
              <a:t>2. Előadás (2026. 05. 07.)	</a:t>
            </a:r>
          </a:p>
          <a:p>
            <a:pPr algn="ctr"/>
            <a:r>
              <a:rPr lang="hu-HU" sz="2000" dirty="0"/>
              <a:t>Értékváltások -&gt; Lehetőségek</a:t>
            </a:r>
          </a:p>
          <a:p>
            <a:pPr algn="ctr"/>
            <a:r>
              <a:rPr lang="hu-HU" sz="2400" b="1" dirty="0"/>
              <a:t>Antropocentrikus -&gt; </a:t>
            </a:r>
            <a:r>
              <a:rPr lang="hu-HU" sz="2400" b="1" dirty="0" err="1"/>
              <a:t>Biocentrikus</a:t>
            </a:r>
            <a:r>
              <a:rPr lang="hu-HU" sz="2400" b="1" dirty="0"/>
              <a:t> -&gt; </a:t>
            </a:r>
            <a:r>
              <a:rPr lang="hu-HU" sz="2400" b="1" dirty="0" err="1"/>
              <a:t>Ökocentrikus</a:t>
            </a:r>
            <a:endParaRPr lang="hu-HU" sz="2400" b="1" dirty="0"/>
          </a:p>
          <a:p>
            <a:pPr algn="ctr"/>
            <a:r>
              <a:rPr lang="hu-HU" sz="2000" dirty="0"/>
              <a:t>Milyen környezetetikai elgondolások vannak?</a:t>
            </a:r>
          </a:p>
          <a:p>
            <a:endParaRPr lang="hu-HU" sz="2400" dirty="0"/>
          </a:p>
          <a:p>
            <a:r>
              <a:rPr lang="hu-HU" sz="2000" dirty="0"/>
              <a:t>3. Előadás (2026. 05. 14.)	</a:t>
            </a:r>
          </a:p>
          <a:p>
            <a:pPr algn="ctr"/>
            <a:r>
              <a:rPr lang="hu-HU" sz="2000" dirty="0"/>
              <a:t>Nézőpontváltások -&gt; Kihívások</a:t>
            </a:r>
          </a:p>
          <a:p>
            <a:pPr algn="ctr"/>
            <a:r>
              <a:rPr lang="hu-HU" sz="2400" b="1" dirty="0"/>
              <a:t>Természettudományosság -&gt; </a:t>
            </a:r>
            <a:r>
              <a:rPr lang="hu-HU" sz="2400" b="1" dirty="0" err="1"/>
              <a:t>Emergens</a:t>
            </a:r>
            <a:r>
              <a:rPr lang="hu-HU" sz="2400" b="1" dirty="0"/>
              <a:t> hierarchikusság -&gt; Erényetika</a:t>
            </a:r>
          </a:p>
          <a:p>
            <a:pPr algn="ctr"/>
            <a:r>
              <a:rPr lang="hu-HU" sz="2000" dirty="0"/>
              <a:t>Mi az a környezeti erényetika?</a:t>
            </a:r>
          </a:p>
          <a:p>
            <a:pPr algn="ctr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0415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107B6639-1257-ADF4-7F5F-B833C0A38373}"/>
              </a:ext>
            </a:extLst>
          </p:cNvPr>
          <p:cNvSpPr txBox="1"/>
          <p:nvPr/>
        </p:nvSpPr>
        <p:spPr>
          <a:xfrm>
            <a:off x="180489" y="6305005"/>
            <a:ext cx="11565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1., </a:t>
            </a:r>
            <a:r>
              <a:rPr lang="hu-HU" sz="800" b="1" dirty="0" err="1"/>
              <a:t>Aldo</a:t>
            </a:r>
            <a:r>
              <a:rPr lang="hu-HU" sz="800" b="1" dirty="0"/>
              <a:t>, Leopold </a:t>
            </a:r>
            <a:r>
              <a:rPr lang="hu-HU" sz="800" dirty="0"/>
              <a:t>1949. The </a:t>
            </a:r>
            <a:r>
              <a:rPr lang="hu-HU" sz="800" dirty="0" err="1"/>
              <a:t>land</a:t>
            </a:r>
            <a:r>
              <a:rPr lang="hu-HU" sz="800" dirty="0"/>
              <a:t> </a:t>
            </a:r>
            <a:r>
              <a:rPr lang="hu-HU" sz="800" dirty="0" err="1"/>
              <a:t>ethic</a:t>
            </a:r>
            <a:r>
              <a:rPr lang="hu-HU" sz="800" dirty="0"/>
              <a:t>. In: Leopold </a:t>
            </a:r>
            <a:r>
              <a:rPr lang="hu-HU" sz="800" dirty="0" err="1"/>
              <a:t>Aldo</a:t>
            </a:r>
            <a:r>
              <a:rPr lang="hu-HU" sz="800" dirty="0"/>
              <a:t> </a:t>
            </a:r>
            <a:r>
              <a:rPr lang="hu-HU" sz="800" i="1" dirty="0"/>
              <a:t>A Sand </a:t>
            </a:r>
            <a:r>
              <a:rPr lang="hu-HU" sz="800" i="1" dirty="0" err="1"/>
              <a:t>County</a:t>
            </a:r>
            <a:r>
              <a:rPr lang="hu-HU" sz="800" i="1" dirty="0"/>
              <a:t> </a:t>
            </a:r>
            <a:r>
              <a:rPr lang="hu-HU" sz="800" i="1" dirty="0" err="1"/>
              <a:t>Almanac</a:t>
            </a:r>
            <a:r>
              <a:rPr lang="hu-HU" sz="800" dirty="0"/>
              <a:t>. New York: Oxford University Press, 201-226.  Magyarul: Lányi András (szerk.) 2000. Természet és szabadság. Budapest: Osiris Kiadó, 103-116.</a:t>
            </a:r>
          </a:p>
          <a:p>
            <a:r>
              <a:rPr lang="hu-HU" sz="800" dirty="0"/>
              <a:t>2., </a:t>
            </a:r>
            <a:r>
              <a:rPr lang="hu-HU" sz="800" b="1" dirty="0"/>
              <a:t>Wigner, Eugene P</a:t>
            </a:r>
            <a:r>
              <a:rPr lang="hu-HU" sz="800" dirty="0"/>
              <a:t>. 1950. The </a:t>
            </a:r>
            <a:r>
              <a:rPr lang="hu-HU" sz="800" dirty="0" err="1"/>
              <a:t>Limits</a:t>
            </a:r>
            <a:r>
              <a:rPr lang="hu-HU" sz="800" dirty="0"/>
              <a:t> of Science. </a:t>
            </a:r>
            <a:r>
              <a:rPr lang="en-US" sz="800" dirty="0"/>
              <a:t>Proceedings of the American Philosophical Society</a:t>
            </a:r>
            <a:r>
              <a:rPr lang="hu-HU" sz="800" dirty="0"/>
              <a:t> </a:t>
            </a:r>
            <a:r>
              <a:rPr lang="en-US" sz="800" dirty="0"/>
              <a:t>Vol. 94, No. 5, pp. 422-427</a:t>
            </a:r>
            <a:r>
              <a:rPr lang="hu-HU" sz="800" dirty="0"/>
              <a:t>. Magyarul: </a:t>
            </a:r>
            <a:r>
              <a:rPr lang="hu-HU" sz="800" dirty="0" err="1"/>
              <a:t>Ropolyi</a:t>
            </a:r>
            <a:r>
              <a:rPr lang="hu-HU" sz="800" dirty="0"/>
              <a:t> László (szerk.) 2005. Wigner Jenő válogatott írásai. Budapest: </a:t>
            </a:r>
            <a:r>
              <a:rPr lang="hu-HU" sz="800" dirty="0" err="1"/>
              <a:t>Typotex</a:t>
            </a:r>
            <a:r>
              <a:rPr lang="hu-HU" sz="800" dirty="0"/>
              <a:t> Kiadó, 400-419.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D5C9589-A6B8-ADEB-DF9E-B83C6BB5D666}"/>
              </a:ext>
            </a:extLst>
          </p:cNvPr>
          <p:cNvSpPr txBox="1"/>
          <p:nvPr/>
        </p:nvSpPr>
        <p:spPr>
          <a:xfrm>
            <a:off x="558907" y="3995820"/>
            <a:ext cx="108091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/>
              <a:t>„Bizonyos, hogy az ember eddig nem volt képes arra, hogy életfelfogását </a:t>
            </a:r>
          </a:p>
          <a:p>
            <a:pPr algn="ctr"/>
            <a:r>
              <a:rPr lang="hu-HU" sz="2800" dirty="0"/>
              <a:t>összhangba hozza azzal a felelősséggel, amelyet megnövekedett hatalma </a:t>
            </a:r>
          </a:p>
          <a:p>
            <a:pPr algn="ctr"/>
            <a:r>
              <a:rPr lang="hu-HU" sz="2800" dirty="0"/>
              <a:t>helyezett a vállára; félnünk kell, hogy az összhangnak ez a hiánya </a:t>
            </a:r>
          </a:p>
          <a:p>
            <a:pPr algn="ctr"/>
            <a:r>
              <a:rPr lang="hu-HU" sz="2800" dirty="0"/>
              <a:t>katasztrófát eredményez.”</a:t>
            </a:r>
            <a:r>
              <a:rPr lang="hu-HU" sz="2800" baseline="30000" dirty="0"/>
              <a:t>2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BBBD0B6-2BBC-53A1-66F0-3B3902A70A6E}"/>
              </a:ext>
            </a:extLst>
          </p:cNvPr>
          <p:cNvSpPr txBox="1"/>
          <p:nvPr/>
        </p:nvSpPr>
        <p:spPr>
          <a:xfrm>
            <a:off x="256598" y="90042"/>
            <a:ext cx="1469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Mottó: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ABDB889-2697-98F1-A813-0CD1195E0829}"/>
              </a:ext>
            </a:extLst>
          </p:cNvPr>
          <p:cNvSpPr txBox="1"/>
          <p:nvPr/>
        </p:nvSpPr>
        <p:spPr>
          <a:xfrm>
            <a:off x="576668" y="393974"/>
            <a:ext cx="1103866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/>
              <a:t>„Az emberi történelemből remélhetőleg megtanultuk, </a:t>
            </a:r>
          </a:p>
          <a:p>
            <a:pPr algn="ctr"/>
            <a:r>
              <a:rPr lang="hu-HU" sz="2800" dirty="0"/>
              <a:t>hogy a leigázó szerep végül saját vereségünkhöz vezet. </a:t>
            </a:r>
          </a:p>
          <a:p>
            <a:pPr algn="ctr"/>
            <a:r>
              <a:rPr lang="hu-HU" sz="2800" dirty="0"/>
              <a:t>Miért? </a:t>
            </a:r>
          </a:p>
          <a:p>
            <a:pPr algn="ctr"/>
            <a:r>
              <a:rPr lang="hu-HU" sz="2800" dirty="0"/>
              <a:t>Mert ebben a szerepben elkerülhetetlen, hogy a leigázó </a:t>
            </a:r>
            <a:r>
              <a:rPr lang="hu-HU" sz="2800" i="1" dirty="0"/>
              <a:t>ex </a:t>
            </a:r>
            <a:r>
              <a:rPr lang="hu-HU" sz="2800" i="1" dirty="0" err="1"/>
              <a:t>cathedra</a:t>
            </a:r>
            <a:r>
              <a:rPr lang="hu-HU" sz="2800" i="1" dirty="0"/>
              <a:t> </a:t>
            </a:r>
            <a:r>
              <a:rPr lang="hu-HU" sz="2800" dirty="0"/>
              <a:t>tudja, </a:t>
            </a:r>
          </a:p>
          <a:p>
            <a:pPr algn="ctr"/>
            <a:r>
              <a:rPr lang="hu-HU" sz="2800" dirty="0"/>
              <a:t>hogy mitől működik egy közösség, ki és mi fontos benne, ki és mi nem – </a:t>
            </a:r>
          </a:p>
          <a:p>
            <a:pPr algn="ctr"/>
            <a:r>
              <a:rPr lang="hu-HU" sz="2800" dirty="0"/>
              <a:t>ám minden esetben az derül ki a végén, hogy egyiket sem tudta, </a:t>
            </a:r>
          </a:p>
          <a:p>
            <a:pPr algn="ctr"/>
            <a:r>
              <a:rPr lang="hu-HU" sz="2800" dirty="0"/>
              <a:t>ezért dől minden uralom a saját dugájába.”</a:t>
            </a:r>
            <a:r>
              <a:rPr lang="hu-HU" sz="2800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3902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8B2E0B7F-EB7B-305B-E5AD-F49B9910784D}"/>
              </a:ext>
            </a:extLst>
          </p:cNvPr>
          <p:cNvSpPr txBox="1"/>
          <p:nvPr/>
        </p:nvSpPr>
        <p:spPr>
          <a:xfrm>
            <a:off x="5177319" y="0"/>
            <a:ext cx="1837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Polikrízis</a:t>
            </a:r>
            <a:r>
              <a:rPr lang="hu-HU" sz="3200" b="1" baseline="30000" dirty="0"/>
              <a:t>1</a:t>
            </a:r>
            <a:endParaRPr lang="hu-HU" sz="3200" b="1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6786845-41B6-A27A-11B4-767DE70F073D}"/>
              </a:ext>
            </a:extLst>
          </p:cNvPr>
          <p:cNvSpPr txBox="1"/>
          <p:nvPr/>
        </p:nvSpPr>
        <p:spPr>
          <a:xfrm>
            <a:off x="222376" y="6057811"/>
            <a:ext cx="6813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fr-FR" sz="800" b="1" dirty="0">
                <a:cs typeface="Arial" panose="020B0604020202020204" pitchFamily="34" charset="0"/>
              </a:rPr>
              <a:t>Edgar</a:t>
            </a:r>
            <a:r>
              <a:rPr lang="hu-HU" sz="800" b="1" dirty="0">
                <a:cs typeface="Arial" panose="020B0604020202020204" pitchFamily="34" charset="0"/>
              </a:rPr>
              <a:t> </a:t>
            </a:r>
            <a:r>
              <a:rPr lang="fr-FR" sz="800" b="1" dirty="0">
                <a:cs typeface="Arial" panose="020B0604020202020204" pitchFamily="34" charset="0"/>
              </a:rPr>
              <a:t>Morin</a:t>
            </a:r>
            <a:r>
              <a:rPr lang="fr-FR" sz="800" dirty="0">
                <a:cs typeface="Arial" panose="020B0604020202020204" pitchFamily="34" charset="0"/>
              </a:rPr>
              <a:t>, Terre-Patrie (francia nyelven). Paris: Éditions du Seuil (1993). ISBN 2-02-012653-2</a:t>
            </a:r>
            <a:endParaRPr lang="hu-HU" sz="800" dirty="0"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800" dirty="0">
                <a:cs typeface="Arial" panose="020B0604020202020204" pitchFamily="34" charset="0"/>
              </a:rPr>
              <a:t>OXFAM (2026). Resisting the Rule of the Rich: Protecting Freedom from Billionaire Power. Online</a:t>
            </a:r>
            <a:r>
              <a:rPr lang="hu-HU" sz="800" dirty="0">
                <a:cs typeface="Arial" panose="020B0604020202020204" pitchFamily="34" charset="0"/>
              </a:rPr>
              <a:t>:</a:t>
            </a:r>
            <a:r>
              <a:rPr lang="en-US" sz="800" dirty="0">
                <a:cs typeface="Arial" panose="020B0604020202020204" pitchFamily="34" charset="0"/>
              </a:rPr>
              <a:t> </a:t>
            </a:r>
            <a:r>
              <a:rPr lang="en-US" sz="800" dirty="0">
                <a:cs typeface="Arial" panose="020B0604020202020204" pitchFamily="34" charset="0"/>
                <a:hlinkClick r:id="rId2"/>
              </a:rPr>
              <a:t>https://www.oxfam.org/en/research/resisting-rule-rich</a:t>
            </a:r>
            <a:endParaRPr lang="hu-HU" sz="800" dirty="0"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800" dirty="0">
                <a:cs typeface="Arial" panose="020B0604020202020204" pitchFamily="34" charset="0"/>
                <a:hlinkClick r:id="rId3"/>
              </a:rPr>
              <a:t>https://georank.org/economy/hungary/united-states</a:t>
            </a:r>
            <a:r>
              <a:rPr lang="hu-HU" sz="800" dirty="0">
                <a:cs typeface="Arial" panose="020B0604020202020204" pitchFamily="34" charset="0"/>
              </a:rPr>
              <a:t> , https://en.wikipedia.org/wiki/Shadow_banking_system</a:t>
            </a:r>
          </a:p>
          <a:p>
            <a:pPr marL="228600" indent="-228600">
              <a:buAutoNum type="arabicPeriod"/>
            </a:pPr>
            <a:r>
              <a:rPr lang="en-US" sz="800" dirty="0">
                <a:cs typeface="Arial" panose="020B0604020202020204" pitchFamily="34" charset="0"/>
                <a:hlinkClick r:id="rId4"/>
              </a:rPr>
              <a:t>https://www.iea.org/reports/electricity-2024</a:t>
            </a:r>
            <a:r>
              <a:rPr lang="hu-HU" sz="800" dirty="0">
                <a:cs typeface="Arial" panose="020B0604020202020204" pitchFamily="34" charset="0"/>
              </a:rPr>
              <a:t> , </a:t>
            </a:r>
            <a:r>
              <a:rPr lang="hu-HU" sz="800" dirty="0">
                <a:cs typeface="Arial" panose="020B0604020202020204" pitchFamily="34" charset="0"/>
                <a:hlinkClick r:id="rId5"/>
              </a:rPr>
              <a:t>https://www.mekh.hu/eves-adatok</a:t>
            </a:r>
            <a:r>
              <a:rPr lang="hu-HU" sz="800" dirty="0">
                <a:cs typeface="Arial" panose="020B0604020202020204" pitchFamily="34" charset="0"/>
              </a:rPr>
              <a:t> , </a:t>
            </a:r>
            <a:r>
              <a:rPr lang="hu-HU" sz="800" dirty="0">
                <a:cs typeface="Arial" panose="020B0604020202020204" pitchFamily="34" charset="0"/>
                <a:hlinkClick r:id="rId6"/>
              </a:rPr>
              <a:t>https://dl.acm.org/doi/10.1145/3724499</a:t>
            </a:r>
            <a:endParaRPr lang="hu-HU" sz="800" dirty="0"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800" dirty="0">
                <a:cs typeface="Arial" panose="020B0604020202020204" pitchFamily="34" charset="0"/>
              </a:rPr>
              <a:t>https://www.weforum.org/stories/2023/03/global-freshwater-demand-will-exceed-supply-40-by-2030-experts-warn/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D1EDA88-529D-AD9F-15C1-401F4D3868E8}"/>
              </a:ext>
            </a:extLst>
          </p:cNvPr>
          <p:cNvSpPr txBox="1"/>
          <p:nvPr/>
        </p:nvSpPr>
        <p:spPr>
          <a:xfrm>
            <a:off x="222377" y="584775"/>
            <a:ext cx="11496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Társadalmi </a:t>
            </a:r>
          </a:p>
          <a:p>
            <a:r>
              <a:rPr lang="hu-HU" dirty="0"/>
              <a:t>Egyenlőtlenség: A világ 12 leggazdagabb </a:t>
            </a:r>
            <a:r>
              <a:rPr lang="hu-HU" dirty="0" err="1"/>
              <a:t>milliárdosa</a:t>
            </a:r>
            <a:r>
              <a:rPr lang="hu-HU" dirty="0"/>
              <a:t> nagyobb vagyonnal rendelkezik, mint az emberiség szegényebb fele, </a:t>
            </a:r>
          </a:p>
          <a:p>
            <a:r>
              <a:rPr lang="hu-HU" dirty="0"/>
              <a:t>azaz több mint 4 milliárd ember összesen.</a:t>
            </a:r>
            <a:r>
              <a:rPr lang="hu-HU" baseline="30000" dirty="0"/>
              <a:t>2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4F568F6-8BF5-306A-AC6F-BB828C9B462B}"/>
              </a:ext>
            </a:extLst>
          </p:cNvPr>
          <p:cNvSpPr txBox="1"/>
          <p:nvPr/>
        </p:nvSpPr>
        <p:spPr>
          <a:xfrm>
            <a:off x="222377" y="1683909"/>
            <a:ext cx="120933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Gazdasági</a:t>
            </a:r>
          </a:p>
          <a:p>
            <a:r>
              <a:rPr lang="hu-HU" dirty="0"/>
              <a:t>Államadósság: Az USA teljes államadóssága (38.500 milliárd USD, 125 %) körülbelül 140-szerese a teljes éves magyar GDP-nek.</a:t>
            </a:r>
            <a:r>
              <a:rPr lang="hu-HU" baseline="30000" dirty="0"/>
              <a:t>3</a:t>
            </a:r>
          </a:p>
          <a:p>
            <a:r>
              <a:rPr lang="hu-HU" dirty="0"/>
              <a:t>Árnyék bankrendszer (fedezeti alapok, </a:t>
            </a:r>
            <a:r>
              <a:rPr lang="hu-HU" dirty="0" err="1"/>
              <a:t>lizingcégek</a:t>
            </a:r>
            <a:r>
              <a:rPr lang="hu-HU" dirty="0"/>
              <a:t>, stb.): 63 billió dollárnyi pénzügyi eszközt, ami a globális GDP 78%-a.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62115EE-FCED-BD82-DA06-FD1B097FA136}"/>
              </a:ext>
            </a:extLst>
          </p:cNvPr>
          <p:cNvSpPr txBox="1"/>
          <p:nvPr/>
        </p:nvSpPr>
        <p:spPr>
          <a:xfrm>
            <a:off x="222376" y="2782669"/>
            <a:ext cx="4971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Politikai</a:t>
            </a:r>
          </a:p>
          <a:p>
            <a:r>
              <a:rPr lang="hu-HU" dirty="0" err="1"/>
              <a:t>Autokratizálódás</a:t>
            </a:r>
            <a:r>
              <a:rPr lang="hu-HU" dirty="0"/>
              <a:t>: Kooperáció helyett konfrontáció.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1D637C2B-176A-2199-B49D-2CD73881272C}"/>
              </a:ext>
            </a:extLst>
          </p:cNvPr>
          <p:cNvSpPr txBox="1"/>
          <p:nvPr/>
        </p:nvSpPr>
        <p:spPr>
          <a:xfrm>
            <a:off x="222376" y="4703190"/>
            <a:ext cx="9241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Természeti</a:t>
            </a:r>
          </a:p>
          <a:p>
            <a:r>
              <a:rPr lang="hu-HU" dirty="0"/>
              <a:t>Édesvízkészlet: 2030-ra a világon a friss víz iránti kereslet ~40 %-kal is meghaladhatja a kínálatot.</a:t>
            </a:r>
            <a:r>
              <a:rPr lang="hu-HU" baseline="30000" dirty="0"/>
              <a:t>5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E4EF6F7C-119C-4404-2208-A07DCD2A7277}"/>
              </a:ext>
            </a:extLst>
          </p:cNvPr>
          <p:cNvSpPr txBox="1"/>
          <p:nvPr/>
        </p:nvSpPr>
        <p:spPr>
          <a:xfrm>
            <a:off x="222376" y="3604430"/>
            <a:ext cx="11812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Technikai</a:t>
            </a:r>
          </a:p>
          <a:p>
            <a:r>
              <a:rPr lang="hu-HU" dirty="0"/>
              <a:t> MI: Az MI és az adatközpontok globális fogyasztása 2026-ban (átlagosan 800 TWh) körülbelül 18-szorosa Magyarország teljes éves áramigényének (44 TWh). 10-50 válasz generálása az MI részéről fél liter vizet „fogyaszt el”.</a:t>
            </a:r>
            <a:r>
              <a:rPr lang="hu-HU" baseline="30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4689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C74C087-C2B9-7797-DD8C-EEB64B477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26" y="0"/>
            <a:ext cx="7719548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F5E5C20-118E-D433-CA35-398D1E220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76521" y="2874332"/>
            <a:ext cx="6096002" cy="154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0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769CCD69-CCD3-BF3F-2C4D-D5F621460F60}"/>
              </a:ext>
            </a:extLst>
          </p:cNvPr>
          <p:cNvSpPr txBox="1"/>
          <p:nvPr/>
        </p:nvSpPr>
        <p:spPr>
          <a:xfrm>
            <a:off x="173165" y="6557127"/>
            <a:ext cx="59313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spc="-1" dirty="0"/>
              <a:t>Forrás: </a:t>
            </a:r>
            <a:r>
              <a:rPr lang="en-US" sz="800" spc="-1" dirty="0"/>
              <a:t>A 485-million-year history of Earth’s surface temperature, Volume: 385, Issue: 6715</a:t>
            </a:r>
            <a:r>
              <a:rPr lang="hu-HU" sz="800" spc="-1" dirty="0"/>
              <a:t> (20 </a:t>
            </a:r>
            <a:r>
              <a:rPr lang="hu-HU" sz="800" spc="-1" dirty="0" err="1"/>
              <a:t>Sep</a:t>
            </a:r>
            <a:r>
              <a:rPr lang="hu-HU" sz="800" spc="-1" dirty="0"/>
              <a:t> 2024) </a:t>
            </a:r>
            <a:r>
              <a:rPr lang="en-US" sz="800" spc="-1" dirty="0"/>
              <a:t>, DOI: (10.1126/science.adk3705)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ED7CEDA-08B3-FF82-3368-CD1F3C0CD024}"/>
              </a:ext>
            </a:extLst>
          </p:cNvPr>
          <p:cNvSpPr txBox="1"/>
          <p:nvPr/>
        </p:nvSpPr>
        <p:spPr>
          <a:xfrm>
            <a:off x="863600" y="106417"/>
            <a:ext cx="1046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 Föld </a:t>
            </a:r>
            <a:r>
              <a:rPr lang="en-US" sz="3200" b="1" dirty="0" err="1"/>
              <a:t>felszíni</a:t>
            </a:r>
            <a:r>
              <a:rPr lang="en-US" sz="3200" b="1" dirty="0"/>
              <a:t> </a:t>
            </a:r>
            <a:r>
              <a:rPr lang="en-US" sz="3200" b="1" dirty="0" err="1"/>
              <a:t>hőmérsékletének</a:t>
            </a:r>
            <a:r>
              <a:rPr lang="en-US" sz="3200" b="1" dirty="0"/>
              <a:t> 485 </a:t>
            </a:r>
            <a:r>
              <a:rPr lang="en-US" sz="3200" b="1" dirty="0" err="1"/>
              <a:t>millió</a:t>
            </a:r>
            <a:r>
              <a:rPr lang="en-US" sz="3200" b="1" dirty="0"/>
              <a:t> </a:t>
            </a:r>
            <a:r>
              <a:rPr lang="en-US" sz="3200" b="1" dirty="0" err="1"/>
              <a:t>éves</a:t>
            </a:r>
            <a:r>
              <a:rPr lang="en-US" sz="3200" b="1" dirty="0"/>
              <a:t> </a:t>
            </a:r>
            <a:r>
              <a:rPr lang="en-US" sz="3200" b="1" dirty="0" err="1"/>
              <a:t>története</a:t>
            </a:r>
            <a:r>
              <a:rPr lang="hu-HU" sz="3200" b="1" dirty="0"/>
              <a:t> (</a:t>
            </a:r>
            <a:r>
              <a:rPr lang="hu-HU" sz="3600" b="1" dirty="0"/>
              <a:t>  </a:t>
            </a:r>
            <a:r>
              <a:rPr lang="hu-HU" sz="3200" b="1" dirty="0"/>
              <a:t>̴)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6B95FCE-BCA7-E024-C0B1-95C694E52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0993"/>
            <a:ext cx="12192000" cy="4433591"/>
          </a:xfrm>
          <a:prstGeom prst="rect">
            <a:avLst/>
          </a:prstGeom>
        </p:spPr>
      </p:pic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8BE0F158-5B37-5D41-05E2-79A6B9FF1819}"/>
              </a:ext>
            </a:extLst>
          </p:cNvPr>
          <p:cNvGrpSpPr/>
          <p:nvPr/>
        </p:nvGrpSpPr>
        <p:grpSpPr>
          <a:xfrm>
            <a:off x="893286" y="611627"/>
            <a:ext cx="10799294" cy="5506566"/>
            <a:chOff x="893286" y="611627"/>
            <a:chExt cx="10799294" cy="5506566"/>
          </a:xfrm>
        </p:grpSpPr>
        <p:grpSp>
          <p:nvGrpSpPr>
            <p:cNvPr id="20" name="Csoportba foglalás 19">
              <a:extLst>
                <a:ext uri="{FF2B5EF4-FFF2-40B4-BE49-F238E27FC236}">
                  <a16:creationId xmlns:a16="http://schemas.microsoft.com/office/drawing/2014/main" id="{AAF26927-ADEA-DA07-AE33-E9A28207665F}"/>
                </a:ext>
              </a:extLst>
            </p:cNvPr>
            <p:cNvGrpSpPr/>
            <p:nvPr/>
          </p:nvGrpSpPr>
          <p:grpSpPr>
            <a:xfrm>
              <a:off x="893286" y="1057305"/>
              <a:ext cx="10598726" cy="5060888"/>
              <a:chOff x="893286" y="1057305"/>
              <a:chExt cx="10598726" cy="5060888"/>
            </a:xfrm>
          </p:grpSpPr>
          <p:cxnSp>
            <p:nvCxnSpPr>
              <p:cNvPr id="8" name="Egyenes összekötő 7">
                <a:extLst>
                  <a:ext uri="{FF2B5EF4-FFF2-40B4-BE49-F238E27FC236}">
                    <a16:creationId xmlns:a16="http://schemas.microsoft.com/office/drawing/2014/main" id="{26E68EB7-F779-DA9A-DE1C-1932AD250CC4}"/>
                  </a:ext>
                </a:extLst>
              </p:cNvPr>
              <p:cNvCxnSpPr/>
              <p:nvPr/>
            </p:nvCxnSpPr>
            <p:spPr>
              <a:xfrm flipV="1">
                <a:off x="1663712" y="1765191"/>
                <a:ext cx="0" cy="42487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E374866B-A923-9750-1CEE-B95E3D44FCC7}"/>
                  </a:ext>
                </a:extLst>
              </p:cNvPr>
              <p:cNvSpPr txBox="1"/>
              <p:nvPr/>
            </p:nvSpPr>
            <p:spPr>
              <a:xfrm>
                <a:off x="893286" y="1057305"/>
                <a:ext cx="148309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000" b="1" dirty="0" err="1"/>
                  <a:t>Ordovícium</a:t>
                </a:r>
                <a:r>
                  <a:rPr lang="hu-HU" sz="2000" b="1" dirty="0"/>
                  <a:t> </a:t>
                </a:r>
              </a:p>
              <a:p>
                <a:pPr algn="ctr"/>
                <a:r>
                  <a:rPr lang="hu-HU" sz="2000" b="1" dirty="0"/>
                  <a:t>– szilur</a:t>
                </a:r>
              </a:p>
            </p:txBody>
          </p:sp>
          <p:cxnSp>
            <p:nvCxnSpPr>
              <p:cNvPr id="12" name="Egyenes összekötő 11">
                <a:extLst>
                  <a:ext uri="{FF2B5EF4-FFF2-40B4-BE49-F238E27FC236}">
                    <a16:creationId xmlns:a16="http://schemas.microsoft.com/office/drawing/2014/main" id="{A105BD7B-AC37-9C31-84A4-EC12CB37E5CB}"/>
                  </a:ext>
                </a:extLst>
              </p:cNvPr>
              <p:cNvCxnSpPr/>
              <p:nvPr/>
            </p:nvCxnSpPr>
            <p:spPr>
              <a:xfrm flipV="1">
                <a:off x="3407343" y="1765191"/>
                <a:ext cx="0" cy="42487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75EF521E-0409-C422-6BD7-50EABD1FCFF9}"/>
                  </a:ext>
                </a:extLst>
              </p:cNvPr>
              <p:cNvSpPr txBox="1"/>
              <p:nvPr/>
            </p:nvSpPr>
            <p:spPr>
              <a:xfrm>
                <a:off x="2762775" y="1257958"/>
                <a:ext cx="12891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/>
                  <a:t>Késő devon</a:t>
                </a:r>
              </a:p>
            </p:txBody>
          </p:sp>
          <p:cxnSp>
            <p:nvCxnSpPr>
              <p:cNvPr id="14" name="Egyenes összekötő 13">
                <a:extLst>
                  <a:ext uri="{FF2B5EF4-FFF2-40B4-BE49-F238E27FC236}">
                    <a16:creationId xmlns:a16="http://schemas.microsoft.com/office/drawing/2014/main" id="{12A0CE48-1271-9CE1-12A5-DB884CC61359}"/>
                  </a:ext>
                </a:extLst>
              </p:cNvPr>
              <p:cNvCxnSpPr/>
              <p:nvPr/>
            </p:nvCxnSpPr>
            <p:spPr>
              <a:xfrm flipV="1">
                <a:off x="6187440" y="1765191"/>
                <a:ext cx="0" cy="42487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A7987312-53DC-E65A-8FF1-D0F3AFBCBF26}"/>
                  </a:ext>
                </a:extLst>
              </p:cNvPr>
              <p:cNvSpPr txBox="1"/>
              <p:nvPr/>
            </p:nvSpPr>
            <p:spPr>
              <a:xfrm>
                <a:off x="5526041" y="1373674"/>
                <a:ext cx="13227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/>
                  <a:t>Perm–triász</a:t>
                </a:r>
                <a:endParaRPr lang="hu-HU" dirty="0"/>
              </a:p>
            </p:txBody>
          </p:sp>
          <p:cxnSp>
            <p:nvCxnSpPr>
              <p:cNvPr id="16" name="Egyenes összekötő 15">
                <a:extLst>
                  <a:ext uri="{FF2B5EF4-FFF2-40B4-BE49-F238E27FC236}">
                    <a16:creationId xmlns:a16="http://schemas.microsoft.com/office/drawing/2014/main" id="{6F264284-A246-FCD4-0EA5-9FA4FBF1B240}"/>
                  </a:ext>
                </a:extLst>
              </p:cNvPr>
              <p:cNvCxnSpPr/>
              <p:nvPr/>
            </p:nvCxnSpPr>
            <p:spPr>
              <a:xfrm flipV="1">
                <a:off x="7408244" y="1765191"/>
                <a:ext cx="0" cy="42487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B104F136-9461-7CD3-C654-24E2B3A77878}"/>
                  </a:ext>
                </a:extLst>
              </p:cNvPr>
              <p:cNvSpPr txBox="1"/>
              <p:nvPr/>
            </p:nvSpPr>
            <p:spPr>
              <a:xfrm>
                <a:off x="6832006" y="1394662"/>
                <a:ext cx="12891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Triász–jura</a:t>
                </a:r>
                <a:endParaRPr lang="hu-HU" dirty="0"/>
              </a:p>
            </p:txBody>
          </p:sp>
          <p:cxnSp>
            <p:nvCxnSpPr>
              <p:cNvPr id="18" name="Egyenes összekötő 17">
                <a:extLst>
                  <a:ext uri="{FF2B5EF4-FFF2-40B4-BE49-F238E27FC236}">
                    <a16:creationId xmlns:a16="http://schemas.microsoft.com/office/drawing/2014/main" id="{2A9DB8FB-A74D-2194-885D-BDA12E10756A}"/>
                  </a:ext>
                </a:extLst>
              </p:cNvPr>
              <p:cNvCxnSpPr/>
              <p:nvPr/>
            </p:nvCxnSpPr>
            <p:spPr>
              <a:xfrm flipV="1">
                <a:off x="10611852" y="1869465"/>
                <a:ext cx="0" cy="42487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Szövegdoboz 18">
                <a:extLst>
                  <a:ext uri="{FF2B5EF4-FFF2-40B4-BE49-F238E27FC236}">
                    <a16:creationId xmlns:a16="http://schemas.microsoft.com/office/drawing/2014/main" id="{6EA6F373-3253-E803-15D5-AD674A6F0BF4}"/>
                  </a:ext>
                </a:extLst>
              </p:cNvPr>
              <p:cNvSpPr txBox="1"/>
              <p:nvPr/>
            </p:nvSpPr>
            <p:spPr>
              <a:xfrm>
                <a:off x="9794111" y="1394662"/>
                <a:ext cx="16979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/>
                  <a:t>Kréta–</a:t>
                </a:r>
                <a:r>
                  <a:rPr lang="hu-HU" b="1" dirty="0" err="1"/>
                  <a:t>paleogén</a:t>
                </a:r>
                <a:endParaRPr lang="hu-HU" dirty="0"/>
              </a:p>
            </p:txBody>
          </p:sp>
        </p:grpSp>
        <p:cxnSp>
          <p:nvCxnSpPr>
            <p:cNvPr id="21" name="Egyenes összekötő 20">
              <a:extLst>
                <a:ext uri="{FF2B5EF4-FFF2-40B4-BE49-F238E27FC236}">
                  <a16:creationId xmlns:a16="http://schemas.microsoft.com/office/drawing/2014/main" id="{91B8166C-C5F1-978D-14F8-699CC99460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02753" y="1257958"/>
              <a:ext cx="0" cy="48602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zövegdoboz 22">
              <a:extLst>
                <a:ext uri="{FF2B5EF4-FFF2-40B4-BE49-F238E27FC236}">
                  <a16:creationId xmlns:a16="http://schemas.microsoft.com/office/drawing/2014/main" id="{E27DBE4E-90E2-CFFC-9488-A5E6FAA1AF6C}"/>
                </a:ext>
              </a:extLst>
            </p:cNvPr>
            <p:cNvSpPr txBox="1"/>
            <p:nvPr/>
          </p:nvSpPr>
          <p:spPr>
            <a:xfrm>
              <a:off x="9912926" y="611627"/>
              <a:ext cx="17796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b="1" dirty="0"/>
                <a:t>Paleocén–eocén </a:t>
              </a:r>
            </a:p>
            <a:p>
              <a:pPr algn="ctr"/>
              <a:r>
                <a:rPr lang="hu-HU" b="1" dirty="0"/>
                <a:t>hőmaximum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827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97A12C20-CE44-3119-0E18-0A693BA70289}"/>
              </a:ext>
            </a:extLst>
          </p:cNvPr>
          <p:cNvSpPr txBox="1"/>
          <p:nvPr/>
        </p:nvSpPr>
        <p:spPr>
          <a:xfrm>
            <a:off x="0" y="6519446"/>
            <a:ext cx="3639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hu-HU" sz="800" dirty="0"/>
              <a:t>Forrás: </a:t>
            </a:r>
            <a:r>
              <a:rPr lang="hu-HU" sz="800" dirty="0">
                <a:hlinkClick r:id="rId3"/>
              </a:rPr>
              <a:t>https://www.nature.com/articles/s41467-021-25019-2</a:t>
            </a:r>
            <a:r>
              <a:rPr lang="hu-HU" sz="800" dirty="0"/>
              <a:t>  </a:t>
            </a:r>
          </a:p>
          <a:p>
            <a:pPr marL="228600" indent="-228600">
              <a:buAutoNum type="arabicPeriod"/>
            </a:pPr>
            <a:r>
              <a:rPr lang="hu-HU" sz="800" dirty="0"/>
              <a:t>https://en.wikipedia.org/wiki/Extinction_event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DB598D5-E811-D5E0-B366-83D2E0E7B39D}"/>
              </a:ext>
            </a:extLst>
          </p:cNvPr>
          <p:cNvSpPr txBox="1"/>
          <p:nvPr/>
        </p:nvSpPr>
        <p:spPr>
          <a:xfrm>
            <a:off x="1514763" y="55284"/>
            <a:ext cx="908858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hu-HU" sz="3200" b="1" dirty="0"/>
              <a:t>Klímaváltozás a megelőző földtörténeti korokban (</a:t>
            </a:r>
            <a:r>
              <a:rPr lang="hu-HU" sz="3600" b="1" dirty="0"/>
              <a:t>  </a:t>
            </a:r>
            <a:r>
              <a:rPr lang="hu-HU" sz="3200" b="1" dirty="0"/>
              <a:t>̴)</a:t>
            </a:r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E291C2FC-CEB2-C6F8-2123-D1697AF6F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458667"/>
              </p:ext>
            </p:extLst>
          </p:nvPr>
        </p:nvGraphicFramePr>
        <p:xfrm>
          <a:off x="240145" y="703885"/>
          <a:ext cx="2272145" cy="54837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2145">
                  <a:extLst>
                    <a:ext uri="{9D8B030D-6E8A-4147-A177-3AD203B41FA5}">
                      <a16:colId xmlns:a16="http://schemas.microsoft.com/office/drawing/2014/main" val="848549440"/>
                    </a:ext>
                  </a:extLst>
                </a:gridCol>
              </a:tblGrid>
              <a:tr h="909229">
                <a:tc>
                  <a:txBody>
                    <a:bodyPr/>
                    <a:lstStyle/>
                    <a:p>
                      <a:r>
                        <a:rPr lang="hu-HU" dirty="0"/>
                        <a:t>Korszak, időpont (millió évvel ezelőtt)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2437094"/>
                  </a:ext>
                </a:extLst>
              </a:tr>
              <a:tr h="708286">
                <a:tc>
                  <a:txBody>
                    <a:bodyPr/>
                    <a:lstStyle/>
                    <a:p>
                      <a:r>
                        <a:rPr lang="hu-HU" dirty="0" err="1"/>
                        <a:t>Ordovícium</a:t>
                      </a:r>
                      <a:r>
                        <a:rPr lang="hu-HU" dirty="0"/>
                        <a:t>–szilur</a:t>
                      </a:r>
                    </a:p>
                    <a:p>
                      <a:r>
                        <a:rPr lang="hu-HU" dirty="0"/>
                        <a:t>444 (</a:t>
                      </a:r>
                      <a:r>
                        <a:rPr lang="hu-HU" dirty="0" err="1"/>
                        <a:t>Mé</a:t>
                      </a:r>
                      <a:r>
                        <a:rPr lang="hu-HU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35467"/>
                  </a:ext>
                </a:extLst>
              </a:tr>
              <a:tr h="957143">
                <a:tc>
                  <a:txBody>
                    <a:bodyPr/>
                    <a:lstStyle/>
                    <a:p>
                      <a:r>
                        <a:rPr lang="hu-HU" dirty="0"/>
                        <a:t>Késő devon</a:t>
                      </a:r>
                    </a:p>
                    <a:p>
                      <a:r>
                        <a:rPr lang="hu-HU" dirty="0"/>
                        <a:t>372 (</a:t>
                      </a:r>
                      <a:r>
                        <a:rPr lang="hu-HU" dirty="0" err="1"/>
                        <a:t>Mé</a:t>
                      </a:r>
                      <a:r>
                        <a:rPr lang="hu-HU" dirty="0"/>
                        <a:t>) </a:t>
                      </a:r>
                      <a:r>
                        <a:rPr lang="hu-HU" dirty="0" err="1"/>
                        <a:t>Kellwasser</a:t>
                      </a:r>
                      <a:endParaRPr lang="hu-HU" dirty="0"/>
                    </a:p>
                    <a:p>
                      <a:r>
                        <a:rPr lang="hu-HU" dirty="0"/>
                        <a:t>359 (</a:t>
                      </a:r>
                      <a:r>
                        <a:rPr lang="hu-HU" dirty="0" err="1"/>
                        <a:t>Mé</a:t>
                      </a:r>
                      <a:r>
                        <a:rPr lang="hu-HU" dirty="0"/>
                        <a:t>) </a:t>
                      </a:r>
                      <a:r>
                        <a:rPr lang="hu-HU" dirty="0" err="1"/>
                        <a:t>Hangenberg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784271"/>
                  </a:ext>
                </a:extLst>
              </a:tr>
              <a:tr h="645709">
                <a:tc>
                  <a:txBody>
                    <a:bodyPr/>
                    <a:lstStyle/>
                    <a:p>
                      <a:r>
                        <a:rPr lang="hu-HU" dirty="0"/>
                        <a:t>Perm–triász</a:t>
                      </a:r>
                    </a:p>
                    <a:p>
                      <a:r>
                        <a:rPr lang="hu-HU" dirty="0"/>
                        <a:t>252 (</a:t>
                      </a:r>
                      <a:r>
                        <a:rPr lang="hu-HU" dirty="0" err="1"/>
                        <a:t>Mé</a:t>
                      </a:r>
                      <a:r>
                        <a:rPr lang="hu-HU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67927"/>
                  </a:ext>
                </a:extLst>
              </a:tr>
              <a:tr h="691622">
                <a:tc>
                  <a:txBody>
                    <a:bodyPr/>
                    <a:lstStyle/>
                    <a:p>
                      <a:r>
                        <a:rPr lang="hu-HU" dirty="0"/>
                        <a:t>Triász–jura </a:t>
                      </a:r>
                    </a:p>
                    <a:p>
                      <a:r>
                        <a:rPr lang="hu-HU" dirty="0"/>
                        <a:t>202 (</a:t>
                      </a:r>
                      <a:r>
                        <a:rPr lang="hu-HU" dirty="0" err="1"/>
                        <a:t>Mé</a:t>
                      </a:r>
                      <a:r>
                        <a:rPr lang="hu-HU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608042"/>
                  </a:ext>
                </a:extLst>
              </a:tr>
              <a:tr h="767902">
                <a:tc>
                  <a:txBody>
                    <a:bodyPr/>
                    <a:lstStyle/>
                    <a:p>
                      <a:r>
                        <a:rPr lang="hu-HU" dirty="0"/>
                        <a:t>Kréta-</a:t>
                      </a:r>
                      <a:r>
                        <a:rPr lang="hu-HU" dirty="0" err="1"/>
                        <a:t>paleogén</a:t>
                      </a:r>
                      <a:endParaRPr lang="hu-HU" dirty="0"/>
                    </a:p>
                    <a:p>
                      <a:r>
                        <a:rPr lang="hu-HU" dirty="0"/>
                        <a:t>66 (</a:t>
                      </a:r>
                      <a:r>
                        <a:rPr lang="hu-HU" dirty="0" err="1"/>
                        <a:t>Mé</a:t>
                      </a:r>
                      <a:r>
                        <a:rPr lang="hu-HU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01820084"/>
                  </a:ext>
                </a:extLst>
              </a:tr>
              <a:tr h="803818">
                <a:tc>
                  <a:txBody>
                    <a:bodyPr/>
                    <a:lstStyle/>
                    <a:p>
                      <a:r>
                        <a:rPr lang="hu-HU" dirty="0"/>
                        <a:t>Paleocén–eocén hőmaximum, 56 (</a:t>
                      </a:r>
                      <a:r>
                        <a:rPr lang="hu-HU" dirty="0" err="1"/>
                        <a:t>Mé</a:t>
                      </a:r>
                      <a:r>
                        <a:rPr lang="hu-HU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578331"/>
                  </a:ext>
                </a:extLst>
              </a:tr>
            </a:tbl>
          </a:graphicData>
        </a:graphic>
      </p:graphicFrame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16E6770E-1122-0D06-F504-6B91DD5E0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76700"/>
              </p:ext>
            </p:extLst>
          </p:nvPr>
        </p:nvGraphicFramePr>
        <p:xfrm>
          <a:off x="2512290" y="701615"/>
          <a:ext cx="2576946" cy="54837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6946">
                  <a:extLst>
                    <a:ext uri="{9D8B030D-6E8A-4147-A177-3AD203B41FA5}">
                      <a16:colId xmlns:a16="http://schemas.microsoft.com/office/drawing/2014/main" val="848549440"/>
                    </a:ext>
                  </a:extLst>
                </a:gridCol>
              </a:tblGrid>
              <a:tr h="918339">
                <a:tc>
                  <a:txBody>
                    <a:bodyPr/>
                    <a:lstStyle/>
                    <a:p>
                      <a:r>
                        <a:rPr lang="hu-HU" dirty="0"/>
                        <a:t>Hőmérsékletváltozás (C°)</a:t>
                      </a:r>
                    </a:p>
                    <a:p>
                      <a:r>
                        <a:rPr lang="hu-HU" dirty="0"/>
                        <a:t>Időtartam (év)</a:t>
                      </a:r>
                    </a:p>
                    <a:p>
                      <a:r>
                        <a:rPr lang="hu-HU" dirty="0"/>
                        <a:t>Sebesség (C°/1000 év)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2437094"/>
                  </a:ext>
                </a:extLst>
              </a:tr>
              <a:tr h="686786">
                <a:tc>
                  <a:txBody>
                    <a:bodyPr/>
                    <a:lstStyle/>
                    <a:p>
                      <a:r>
                        <a:rPr lang="hu-HU" dirty="0"/>
                        <a:t>-8-10 C° ,  400.000 év</a:t>
                      </a:r>
                    </a:p>
                    <a:p>
                      <a:r>
                        <a:rPr lang="hu-HU" b="1" dirty="0"/>
                        <a:t>0,02-0,025 C°/1000 év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35467"/>
                  </a:ext>
                </a:extLst>
              </a:tr>
              <a:tr h="983272">
                <a:tc>
                  <a:txBody>
                    <a:bodyPr/>
                    <a:lstStyle/>
                    <a:p>
                      <a:r>
                        <a:rPr lang="hu-HU" dirty="0"/>
                        <a:t>-5-7 C° ,  200e-500e év</a:t>
                      </a:r>
                    </a:p>
                    <a:p>
                      <a:r>
                        <a:rPr lang="hu-HU" b="1" dirty="0"/>
                        <a:t>0,025-0,035 C°/1000 év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784271"/>
                  </a:ext>
                </a:extLst>
              </a:tr>
              <a:tr h="649332">
                <a:tc>
                  <a:txBody>
                    <a:bodyPr/>
                    <a:lstStyle/>
                    <a:p>
                      <a:r>
                        <a:rPr lang="hu-HU" dirty="0"/>
                        <a:t>+10-12 C° , 60.000 év</a:t>
                      </a:r>
                    </a:p>
                    <a:p>
                      <a:r>
                        <a:rPr lang="hu-HU" b="1" dirty="0"/>
                        <a:t>0,17-0,2 C°/1000 év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67927"/>
                  </a:ext>
                </a:extLst>
              </a:tr>
              <a:tr h="695711">
                <a:tc>
                  <a:txBody>
                    <a:bodyPr/>
                    <a:lstStyle/>
                    <a:p>
                      <a:r>
                        <a:rPr lang="hu-HU" dirty="0"/>
                        <a:t>+3-6 C° , 600.000 év</a:t>
                      </a:r>
                    </a:p>
                    <a:p>
                      <a:r>
                        <a:rPr lang="hu-HU" b="1" dirty="0"/>
                        <a:t>0,005-0,01 C°/1000 év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608042"/>
                  </a:ext>
                </a:extLst>
              </a:tr>
              <a:tr h="760645">
                <a:tc>
                  <a:txBody>
                    <a:bodyPr/>
                    <a:lstStyle/>
                    <a:p>
                      <a:r>
                        <a:rPr lang="hu-HU" dirty="0"/>
                        <a:t>-20-30 C°, hetek alatt</a:t>
                      </a:r>
                      <a:endParaRPr lang="hu-H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01820084"/>
                  </a:ext>
                </a:extLst>
              </a:tr>
              <a:tr h="789623">
                <a:tc>
                  <a:txBody>
                    <a:bodyPr/>
                    <a:lstStyle/>
                    <a:p>
                      <a:r>
                        <a:rPr lang="hu-HU" dirty="0"/>
                        <a:t>+5-8 C°, 5e-20e év</a:t>
                      </a:r>
                    </a:p>
                    <a:p>
                      <a:r>
                        <a:rPr lang="hu-HU" b="1" dirty="0"/>
                        <a:t>1-1,6 C°/1000 év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578331"/>
                  </a:ext>
                </a:extLst>
              </a:tr>
            </a:tbl>
          </a:graphicData>
        </a:graphic>
      </p:graphicFrame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1E9E3433-4495-ADAA-A498-DF55E47B4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104207"/>
              </p:ext>
            </p:extLst>
          </p:nvPr>
        </p:nvGraphicFramePr>
        <p:xfrm>
          <a:off x="5089236" y="703459"/>
          <a:ext cx="2272146" cy="54941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2146">
                  <a:extLst>
                    <a:ext uri="{9D8B030D-6E8A-4147-A177-3AD203B41FA5}">
                      <a16:colId xmlns:a16="http://schemas.microsoft.com/office/drawing/2014/main" val="848549440"/>
                    </a:ext>
                  </a:extLst>
                </a:gridCol>
              </a:tblGrid>
              <a:tr h="907549">
                <a:tc>
                  <a:txBody>
                    <a:bodyPr/>
                    <a:lstStyle/>
                    <a:p>
                      <a:r>
                        <a:rPr lang="hu-HU" dirty="0"/>
                        <a:t>Kiváltó ok(ok)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2437094"/>
                  </a:ext>
                </a:extLst>
              </a:tr>
              <a:tr h="687016">
                <a:tc>
                  <a:txBody>
                    <a:bodyPr/>
                    <a:lstStyle/>
                    <a:p>
                      <a:r>
                        <a:rPr lang="hu-HU" dirty="0"/>
                        <a:t>Gondwana vándorlása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35467"/>
                  </a:ext>
                </a:extLst>
              </a:tr>
              <a:tr h="980885">
                <a:tc>
                  <a:txBody>
                    <a:bodyPr/>
                    <a:lstStyle/>
                    <a:p>
                      <a:r>
                        <a:rPr lang="hu-HU" dirty="0"/>
                        <a:t>Növény-elmélet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784271"/>
                  </a:ext>
                </a:extLst>
              </a:tr>
              <a:tr h="665018">
                <a:tc>
                  <a:txBody>
                    <a:bodyPr/>
                    <a:lstStyle/>
                    <a:p>
                      <a:r>
                        <a:rPr lang="hu-HU" dirty="0"/>
                        <a:t>Vulkanizmus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67927"/>
                  </a:ext>
                </a:extLst>
              </a:tr>
              <a:tr h="696300">
                <a:tc>
                  <a:txBody>
                    <a:bodyPr/>
                    <a:lstStyle/>
                    <a:p>
                      <a:r>
                        <a:rPr lang="hu-HU" dirty="0"/>
                        <a:t>Vulkanizmus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608042"/>
                  </a:ext>
                </a:extLst>
              </a:tr>
              <a:tr h="763046">
                <a:tc>
                  <a:txBody>
                    <a:bodyPr/>
                    <a:lstStyle/>
                    <a:p>
                      <a:r>
                        <a:rPr lang="hu-HU" dirty="0"/>
                        <a:t>Aszteroida becsapódás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01820084"/>
                  </a:ext>
                </a:extLst>
              </a:tr>
              <a:tr h="794327">
                <a:tc>
                  <a:txBody>
                    <a:bodyPr/>
                    <a:lstStyle/>
                    <a:p>
                      <a:r>
                        <a:rPr lang="hu-HU" dirty="0"/>
                        <a:t>Vulkanizmus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578331"/>
                  </a:ext>
                </a:extLst>
              </a:tr>
            </a:tbl>
          </a:graphicData>
        </a:graphic>
      </p:graphicFrame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95908883-42CD-F543-A762-BB973D511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718944"/>
              </p:ext>
            </p:extLst>
          </p:nvPr>
        </p:nvGraphicFramePr>
        <p:xfrm>
          <a:off x="7361380" y="701615"/>
          <a:ext cx="1690256" cy="54775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0256">
                  <a:extLst>
                    <a:ext uri="{9D8B030D-6E8A-4147-A177-3AD203B41FA5}">
                      <a16:colId xmlns:a16="http://schemas.microsoft.com/office/drawing/2014/main" val="848549440"/>
                    </a:ext>
                  </a:extLst>
                </a:gridCol>
              </a:tblGrid>
              <a:tr h="916436">
                <a:tc>
                  <a:txBody>
                    <a:bodyPr/>
                    <a:lstStyle/>
                    <a:p>
                      <a:r>
                        <a:rPr lang="hu-HU" dirty="0"/>
                        <a:t>Következmény, fajkihalás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2437094"/>
                  </a:ext>
                </a:extLst>
              </a:tr>
              <a:tr h="683009">
                <a:tc>
                  <a:txBody>
                    <a:bodyPr/>
                    <a:lstStyle/>
                    <a:p>
                      <a:r>
                        <a:rPr lang="hu-HU" dirty="0"/>
                        <a:t>85 %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35467"/>
                  </a:ext>
                </a:extLst>
              </a:tr>
              <a:tr h="959376">
                <a:tc>
                  <a:txBody>
                    <a:bodyPr/>
                    <a:lstStyle/>
                    <a:p>
                      <a:r>
                        <a:rPr lang="hu-HU" dirty="0"/>
                        <a:t>75 %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784271"/>
                  </a:ext>
                </a:extLst>
              </a:tr>
              <a:tr h="692728">
                <a:tc>
                  <a:txBody>
                    <a:bodyPr/>
                    <a:lstStyle/>
                    <a:p>
                      <a:r>
                        <a:rPr lang="hu-HU" dirty="0"/>
                        <a:t>96 % (tengeri)</a:t>
                      </a:r>
                    </a:p>
                    <a:p>
                      <a:r>
                        <a:rPr lang="hu-HU" dirty="0"/>
                        <a:t>70 % (gerinces)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67927"/>
                  </a:ext>
                </a:extLst>
              </a:tr>
              <a:tr h="692727">
                <a:tc>
                  <a:txBody>
                    <a:bodyPr/>
                    <a:lstStyle/>
                    <a:p>
                      <a:r>
                        <a:rPr lang="hu-HU" dirty="0"/>
                        <a:t>80 %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608042"/>
                  </a:ext>
                </a:extLst>
              </a:tr>
              <a:tr h="762358">
                <a:tc>
                  <a:txBody>
                    <a:bodyPr/>
                    <a:lstStyle/>
                    <a:p>
                      <a:r>
                        <a:rPr lang="hu-HU" dirty="0"/>
                        <a:t>75 %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01820084"/>
                  </a:ext>
                </a:extLst>
              </a:tr>
              <a:tr h="770883">
                <a:tc>
                  <a:txBody>
                    <a:bodyPr/>
                    <a:lstStyle/>
                    <a:p>
                      <a:r>
                        <a:rPr lang="hu-HU" dirty="0" err="1"/>
                        <a:t>Fajkicserélődés</a:t>
                      </a:r>
                      <a:r>
                        <a:rPr lang="hu-HU" dirty="0"/>
                        <a:t>, átrendeződés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578331"/>
                  </a:ext>
                </a:extLst>
              </a:tr>
            </a:tbl>
          </a:graphicData>
        </a:graphic>
      </p:graphicFrame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FD118932-74B7-CB07-9EAF-D5B8EE974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770709"/>
              </p:ext>
            </p:extLst>
          </p:nvPr>
        </p:nvGraphicFramePr>
        <p:xfrm>
          <a:off x="9051636" y="706228"/>
          <a:ext cx="2900219" cy="54788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0219">
                  <a:extLst>
                    <a:ext uri="{9D8B030D-6E8A-4147-A177-3AD203B41FA5}">
                      <a16:colId xmlns:a16="http://schemas.microsoft.com/office/drawing/2014/main" val="848549440"/>
                    </a:ext>
                  </a:extLst>
                </a:gridCol>
              </a:tblGrid>
              <a:tr h="900899">
                <a:tc>
                  <a:txBody>
                    <a:bodyPr/>
                    <a:lstStyle/>
                    <a:p>
                      <a:r>
                        <a:rPr lang="hu-HU" dirty="0"/>
                        <a:t>Túlélők, méretük (cm, m, kg)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2437094"/>
                  </a:ext>
                </a:extLst>
              </a:tr>
              <a:tr h="692728">
                <a:tc>
                  <a:txBody>
                    <a:bodyPr/>
                    <a:lstStyle/>
                    <a:p>
                      <a:r>
                        <a:rPr lang="hu-HU" dirty="0"/>
                        <a:t>Pörgekarúak, Háromkaréjú ősrákok, &gt;3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35467"/>
                  </a:ext>
                </a:extLst>
              </a:tr>
              <a:tr h="957332">
                <a:tc>
                  <a:txBody>
                    <a:bodyPr/>
                    <a:lstStyle/>
                    <a:p>
                      <a:r>
                        <a:rPr lang="hu-HU" dirty="0"/>
                        <a:t>sugarasúszójú halak (&lt;15 cm), kisméretű kétéltűszerű négylábúak (&lt;40 cm)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784271"/>
                  </a:ext>
                </a:extLst>
              </a:tr>
              <a:tr h="705213">
                <a:tc>
                  <a:txBody>
                    <a:bodyPr/>
                    <a:lstStyle/>
                    <a:p>
                      <a:r>
                        <a:rPr lang="hu-HU" dirty="0" err="1"/>
                        <a:t>Lystrosaurus</a:t>
                      </a:r>
                      <a:r>
                        <a:rPr lang="hu-HU" dirty="0"/>
                        <a:t> (&lt;60 cm)</a:t>
                      </a:r>
                    </a:p>
                    <a:p>
                      <a:r>
                        <a:rPr lang="hu-HU" dirty="0"/>
                        <a:t>Magvaspáfrány (&lt;2-5 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67927"/>
                  </a:ext>
                </a:extLst>
              </a:tr>
              <a:tr h="701964">
                <a:tc>
                  <a:txBody>
                    <a:bodyPr/>
                    <a:lstStyle/>
                    <a:p>
                      <a:r>
                        <a:rPr lang="hu-HU" dirty="0"/>
                        <a:t>Dinoszauruszok (&lt;2-3 m)</a:t>
                      </a:r>
                    </a:p>
                    <a:p>
                      <a:r>
                        <a:rPr lang="hu-HU" dirty="0"/>
                        <a:t>Páfrányok, </a:t>
                      </a:r>
                      <a:r>
                        <a:rPr lang="hu-HU" dirty="0" err="1"/>
                        <a:t>cikászok</a:t>
                      </a:r>
                      <a:r>
                        <a:rPr lang="hu-HU" dirty="0"/>
                        <a:t> (&lt;1-2 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608042"/>
                  </a:ext>
                </a:extLst>
              </a:tr>
              <a:tr h="738909">
                <a:tc>
                  <a:txBody>
                    <a:bodyPr/>
                    <a:lstStyle/>
                    <a:p>
                      <a:r>
                        <a:rPr lang="hu-HU" dirty="0"/>
                        <a:t>Emlősök</a:t>
                      </a:r>
                    </a:p>
                    <a:p>
                      <a:r>
                        <a:rPr lang="hu-HU" dirty="0" err="1"/>
                        <a:t>Ginkgo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5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01820084"/>
                  </a:ext>
                </a:extLst>
              </a:tr>
              <a:tr h="781843">
                <a:tc>
                  <a:txBody>
                    <a:bodyPr/>
                    <a:lstStyle/>
                    <a:p>
                      <a:r>
                        <a:rPr lang="hu-HU" dirty="0"/>
                        <a:t>Átmeneti törpülés</a:t>
                      </a:r>
                    </a:p>
                    <a:p>
                      <a:r>
                        <a:rPr lang="hu-HU" dirty="0"/>
                        <a:t>„</a:t>
                      </a:r>
                      <a:r>
                        <a:rPr lang="hu-HU" dirty="0" err="1"/>
                        <a:t>Lilliput</a:t>
                      </a:r>
                      <a:r>
                        <a:rPr lang="hu-HU" dirty="0"/>
                        <a:t>-effektus”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578331"/>
                  </a:ext>
                </a:extLst>
              </a:tr>
            </a:tbl>
          </a:graphicData>
        </a:graphic>
      </p:graphicFrame>
      <p:graphicFrame>
        <p:nvGraphicFramePr>
          <p:cNvPr id="10" name="Táblázat 9">
            <a:extLst>
              <a:ext uri="{FF2B5EF4-FFF2-40B4-BE49-F238E27FC236}">
                <a16:creationId xmlns:a16="http://schemas.microsoft.com/office/drawing/2014/main" id="{E63316AC-CFDD-A3BA-DB88-639B471AC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885657"/>
              </p:ext>
            </p:extLst>
          </p:nvPr>
        </p:nvGraphicFramePr>
        <p:xfrm>
          <a:off x="240145" y="6197599"/>
          <a:ext cx="1171171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382">
                  <a:extLst>
                    <a:ext uri="{9D8B030D-6E8A-4147-A177-3AD203B41FA5}">
                      <a16:colId xmlns:a16="http://schemas.microsoft.com/office/drawing/2014/main" val="3216619008"/>
                    </a:ext>
                  </a:extLst>
                </a:gridCol>
                <a:gridCol w="2567709">
                  <a:extLst>
                    <a:ext uri="{9D8B030D-6E8A-4147-A177-3AD203B41FA5}">
                      <a16:colId xmlns:a16="http://schemas.microsoft.com/office/drawing/2014/main" val="1418954488"/>
                    </a:ext>
                  </a:extLst>
                </a:gridCol>
                <a:gridCol w="2272146">
                  <a:extLst>
                    <a:ext uri="{9D8B030D-6E8A-4147-A177-3AD203B41FA5}">
                      <a16:colId xmlns:a16="http://schemas.microsoft.com/office/drawing/2014/main" val="3050948695"/>
                    </a:ext>
                  </a:extLst>
                </a:gridCol>
                <a:gridCol w="1681018">
                  <a:extLst>
                    <a:ext uri="{9D8B030D-6E8A-4147-A177-3AD203B41FA5}">
                      <a16:colId xmlns:a16="http://schemas.microsoft.com/office/drawing/2014/main" val="2988661421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val="444776715"/>
                    </a:ext>
                  </a:extLst>
                </a:gridCol>
              </a:tblGrid>
              <a:tr h="480291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Jelenkor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+ 1,5 C° , 175 év (75 év)</a:t>
                      </a:r>
                    </a:p>
                    <a:p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+ 8,57 C°/1000 év (20 C°)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715649"/>
                  </a:ext>
                </a:extLst>
              </a:tr>
            </a:tbl>
          </a:graphicData>
        </a:graphic>
      </p:graphicFrame>
      <p:sp>
        <p:nvSpPr>
          <p:cNvPr id="11" name="Szövegdoboz 10">
            <a:extLst>
              <a:ext uri="{FF2B5EF4-FFF2-40B4-BE49-F238E27FC236}">
                <a16:creationId xmlns:a16="http://schemas.microsoft.com/office/drawing/2014/main" id="{D79C507B-34C9-4FC1-1A08-8FB0CA197813}"/>
              </a:ext>
            </a:extLst>
          </p:cNvPr>
          <p:cNvSpPr txBox="1"/>
          <p:nvPr/>
        </p:nvSpPr>
        <p:spPr>
          <a:xfrm>
            <a:off x="5190836" y="6308435"/>
            <a:ext cx="217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Emberi tevékenység</a:t>
            </a:r>
          </a:p>
        </p:txBody>
      </p:sp>
    </p:spTree>
    <p:extLst>
      <p:ext uri="{BB962C8B-B14F-4D97-AF65-F5344CB8AC3E}">
        <p14:creationId xmlns:p14="http://schemas.microsoft.com/office/powerpoint/2010/main" val="95367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D00840A4-D80B-7A29-3F4F-8FF36CB588FE}"/>
              </a:ext>
            </a:extLst>
          </p:cNvPr>
          <p:cNvSpPr txBox="1"/>
          <p:nvPr/>
        </p:nvSpPr>
        <p:spPr>
          <a:xfrm>
            <a:off x="5054600" y="0"/>
            <a:ext cx="208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/>
              <a:t>ETIKA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EF6363D-5F09-7BA9-A6AE-20DCECD707CC}"/>
              </a:ext>
            </a:extLst>
          </p:cNvPr>
          <p:cNvSpPr txBox="1"/>
          <p:nvPr/>
        </p:nvSpPr>
        <p:spPr>
          <a:xfrm>
            <a:off x="10298545" y="323165"/>
            <a:ext cx="74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Morál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039E252-F0AD-A643-CF2C-6687363AB640}"/>
              </a:ext>
            </a:extLst>
          </p:cNvPr>
          <p:cNvSpPr txBox="1"/>
          <p:nvPr/>
        </p:nvSpPr>
        <p:spPr>
          <a:xfrm>
            <a:off x="1049954" y="323165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Erkölcs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62C9E6D-0FCD-DD6B-68CD-CC572B87B18E}"/>
              </a:ext>
            </a:extLst>
          </p:cNvPr>
          <p:cNvSpPr txBox="1"/>
          <p:nvPr/>
        </p:nvSpPr>
        <p:spPr>
          <a:xfrm>
            <a:off x="643224" y="897779"/>
            <a:ext cx="109055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/>
              <a:t>„Etikának azt a filozófiai tudományt nevezzük, </a:t>
            </a:r>
          </a:p>
          <a:p>
            <a:pPr algn="ctr"/>
            <a:r>
              <a:rPr lang="hu-HU" sz="2400" dirty="0"/>
              <a:t>amely az erkölcsi parancsok érvényességének filozófiai megalapozásával foglalkozik.”</a:t>
            </a:r>
            <a:r>
              <a:rPr lang="hu-HU" sz="2400" baseline="30000" dirty="0"/>
              <a:t>1</a:t>
            </a:r>
          </a:p>
          <a:p>
            <a:pPr algn="ctr"/>
            <a:r>
              <a:rPr lang="hu-HU" i="1" dirty="0"/>
              <a:t>Mit kellene, vagy mit nem kellene tenni?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F6E5586-E754-731C-00F8-C4FB00BEFA7C}"/>
              </a:ext>
            </a:extLst>
          </p:cNvPr>
          <p:cNvSpPr txBox="1"/>
          <p:nvPr/>
        </p:nvSpPr>
        <p:spPr>
          <a:xfrm>
            <a:off x="512330" y="6396335"/>
            <a:ext cx="436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/>
              <a:t>1., </a:t>
            </a:r>
            <a:r>
              <a:rPr lang="hu-HU" sz="800" dirty="0" err="1"/>
              <a:t>Steiger</a:t>
            </a:r>
            <a:r>
              <a:rPr lang="hu-HU" sz="800" dirty="0"/>
              <a:t> Kornél (2004). Filozófia tankönyv a középiskolák számára. Holnap Kiadó, Budapest. 143. o.</a:t>
            </a:r>
          </a:p>
          <a:p>
            <a:r>
              <a:rPr lang="hu-HU" sz="800" dirty="0"/>
              <a:t>2., Boros Gábor (szerk.) (2007). Filozófia. Akadémiai Kiadó, Budapest. 771. o.</a:t>
            </a:r>
          </a:p>
          <a:p>
            <a:r>
              <a:rPr lang="hu-HU" sz="800" dirty="0"/>
              <a:t>3., Hume, David (1976). Értekezés az emberi természetről. Gondolat Kiadó, Budapest. 641. o.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BA8A509C-5592-571F-62A3-B62BA5DEF07C}"/>
              </a:ext>
            </a:extLst>
          </p:cNvPr>
          <p:cNvSpPr txBox="1"/>
          <p:nvPr/>
        </p:nvSpPr>
        <p:spPr>
          <a:xfrm>
            <a:off x="643224" y="2094170"/>
            <a:ext cx="114388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/>
              <a:t>Metaetika</a:t>
            </a:r>
            <a:r>
              <a:rPr lang="hu-HU" sz="2400" b="1" dirty="0"/>
              <a:t>: </a:t>
            </a:r>
            <a:r>
              <a:rPr lang="hu-HU" sz="2400" dirty="0"/>
              <a:t>„….a morális értékítéletek elemzésével és oksági magyarázatával foglalkozik.”</a:t>
            </a:r>
            <a:r>
              <a:rPr lang="hu-HU" sz="2400" baseline="30000" dirty="0"/>
              <a:t>2</a:t>
            </a:r>
            <a:r>
              <a:rPr lang="hu-HU" sz="2400" dirty="0"/>
              <a:t>  </a:t>
            </a:r>
          </a:p>
          <a:p>
            <a:r>
              <a:rPr lang="hu-HU" sz="2400" i="1" dirty="0"/>
              <a:t>	</a:t>
            </a:r>
            <a:r>
              <a:rPr lang="hu-HU" i="1" dirty="0"/>
              <a:t>Van-e, létezik-e tőlünk, mint szubjektív ítélkezőktől független, objektív érték? ; </a:t>
            </a:r>
          </a:p>
          <a:p>
            <a:r>
              <a:rPr lang="hu-HU" i="1" dirty="0"/>
              <a:t>	Levezethető-e egy értékítélet puszta tényekből? Hogyan jutunk el a van-</a:t>
            </a:r>
            <a:r>
              <a:rPr lang="hu-HU" i="1" dirty="0" err="1"/>
              <a:t>tól</a:t>
            </a:r>
            <a:r>
              <a:rPr lang="hu-HU" i="1" dirty="0"/>
              <a:t> a kell-ig?</a:t>
            </a:r>
            <a:r>
              <a:rPr lang="hu-HU" i="1" baseline="30000" dirty="0"/>
              <a:t>3</a:t>
            </a:r>
            <a:r>
              <a:rPr lang="hu-HU" i="1" dirty="0"/>
              <a:t> </a:t>
            </a:r>
            <a:r>
              <a:rPr lang="hu-HU" dirty="0"/>
              <a:t>(1740)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55D69C17-818E-F69D-5434-936438A4A893}"/>
              </a:ext>
            </a:extLst>
          </p:cNvPr>
          <p:cNvSpPr txBox="1"/>
          <p:nvPr/>
        </p:nvSpPr>
        <p:spPr>
          <a:xfrm>
            <a:off x="643224" y="3290561"/>
            <a:ext cx="89530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Normatív etika: </a:t>
            </a:r>
            <a:r>
              <a:rPr lang="hu-HU" sz="2400" dirty="0"/>
              <a:t>milyen cselekedetek helyesek vagy helytelenek, és </a:t>
            </a:r>
          </a:p>
          <a:p>
            <a:r>
              <a:rPr lang="hu-HU" sz="2400" dirty="0"/>
              <a:t>		milyen elvek vagy szabályok alapján kell cselekednünk.</a:t>
            </a:r>
          </a:p>
          <a:p>
            <a:r>
              <a:rPr lang="hu-HU" dirty="0"/>
              <a:t>	</a:t>
            </a:r>
            <a:r>
              <a:rPr lang="hu-HU" i="1" dirty="0"/>
              <a:t>Milyen erkölcsi kötelességeink vannak? Milyen a jó ember? Hogyan kellene élnünk?</a:t>
            </a:r>
          </a:p>
          <a:p>
            <a:r>
              <a:rPr lang="hu-HU" i="1" dirty="0"/>
              <a:t>	Kötelesség-, következmény- és erényetika. 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6ECC759B-665A-A0F4-2E30-28370AB3F43A}"/>
              </a:ext>
            </a:extLst>
          </p:cNvPr>
          <p:cNvSpPr txBox="1"/>
          <p:nvPr/>
        </p:nvSpPr>
        <p:spPr>
          <a:xfrm>
            <a:off x="643224" y="4763951"/>
            <a:ext cx="104551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Alkalmazott etika: </a:t>
            </a:r>
            <a:r>
              <a:rPr lang="hu-HU" sz="2400" dirty="0"/>
              <a:t>a normatív etikai elvek és elméletek alkalmazása a különböző </a:t>
            </a:r>
          </a:p>
          <a:p>
            <a:r>
              <a:rPr lang="hu-HU" sz="2400" dirty="0"/>
              <a:t>		szakterületeken, vagy ellentmondásos kérdésekben. </a:t>
            </a:r>
          </a:p>
          <a:p>
            <a:r>
              <a:rPr lang="hu-HU" dirty="0"/>
              <a:t>	</a:t>
            </a:r>
            <a:r>
              <a:rPr lang="hu-HU" i="1" dirty="0"/>
              <a:t>Eutanázia, abortusz, klónozás? MI – meddig terjeszkedhet, autonóm rendszerek fegyverhasználata?</a:t>
            </a:r>
          </a:p>
          <a:p>
            <a:r>
              <a:rPr lang="hu-HU" i="1" dirty="0"/>
              <a:t>	Orvosetika, bioetika, IT etika, környezetetika, …stb.</a:t>
            </a:r>
          </a:p>
        </p:txBody>
      </p:sp>
    </p:spTree>
    <p:extLst>
      <p:ext uri="{BB962C8B-B14F-4D97-AF65-F5344CB8AC3E}">
        <p14:creationId xmlns:p14="http://schemas.microsoft.com/office/powerpoint/2010/main" val="145570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1ECF7BCB-F6EF-74B1-5D6A-916A7AD90E3C}"/>
              </a:ext>
            </a:extLst>
          </p:cNvPr>
          <p:cNvSpPr txBox="1"/>
          <p:nvPr/>
        </p:nvSpPr>
        <p:spPr>
          <a:xfrm>
            <a:off x="3406802" y="0"/>
            <a:ext cx="5378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5400" b="1" dirty="0"/>
              <a:t>KÖTELESSÉGETIKA</a:t>
            </a:r>
          </a:p>
          <a:p>
            <a:pPr algn="ctr"/>
            <a:r>
              <a:rPr lang="hu-HU" dirty="0"/>
              <a:t>(</a:t>
            </a:r>
            <a:r>
              <a:rPr lang="hu-HU" dirty="0" err="1"/>
              <a:t>Deontológia</a:t>
            </a:r>
            <a:r>
              <a:rPr lang="hu-HU" dirty="0"/>
              <a:t>)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4C76422-DA7A-FC2A-48FB-F1AC2B299C26}"/>
              </a:ext>
            </a:extLst>
          </p:cNvPr>
          <p:cNvSpPr txBox="1"/>
          <p:nvPr/>
        </p:nvSpPr>
        <p:spPr>
          <a:xfrm>
            <a:off x="573725" y="1209303"/>
            <a:ext cx="11174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/>
              <a:t>Lényege</a:t>
            </a:r>
            <a:r>
              <a:rPr lang="hu-HU" sz="2400" dirty="0"/>
              <a:t>: akkor cselekszünk helyesen, ha a kötelességeinknek megfelelően cselekszünk. </a:t>
            </a:r>
          </a:p>
          <a:p>
            <a:pPr algn="ctr"/>
            <a:r>
              <a:rPr lang="hu-HU" sz="2400" dirty="0"/>
              <a:t>(múlt)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96BA36E-CB57-6850-4532-5ECF2AFF84F5}"/>
              </a:ext>
            </a:extLst>
          </p:cNvPr>
          <p:cNvSpPr txBox="1"/>
          <p:nvPr/>
        </p:nvSpPr>
        <p:spPr>
          <a:xfrm>
            <a:off x="172159" y="2049275"/>
            <a:ext cx="5923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Kategorikus imperatívusz </a:t>
            </a:r>
          </a:p>
          <a:p>
            <a:pPr algn="ctr"/>
            <a:r>
              <a:rPr lang="hu-HU" dirty="0"/>
              <a:t>(feltétlen parancs – filozófiai </a:t>
            </a:r>
            <a:r>
              <a:rPr lang="hu-HU" dirty="0" err="1"/>
              <a:t>deontológia</a:t>
            </a:r>
            <a:r>
              <a:rPr lang="hu-HU" dirty="0"/>
              <a:t>)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5D08BFD-6269-2122-E234-DFE1CCFEDDC4}"/>
              </a:ext>
            </a:extLst>
          </p:cNvPr>
          <p:cNvSpPr txBox="1"/>
          <p:nvPr/>
        </p:nvSpPr>
        <p:spPr>
          <a:xfrm>
            <a:off x="7246908" y="2049275"/>
            <a:ext cx="3076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Tízparancsolat</a:t>
            </a:r>
          </a:p>
          <a:p>
            <a:pPr algn="ctr"/>
            <a:r>
              <a:rPr lang="hu-HU" dirty="0"/>
              <a:t>(vallási </a:t>
            </a:r>
            <a:r>
              <a:rPr lang="hu-HU" dirty="0" err="1"/>
              <a:t>deontológia</a:t>
            </a:r>
            <a:r>
              <a:rPr lang="hu-HU" dirty="0"/>
              <a:t>)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F72CCC3-E866-AAFD-50D4-BA3692E9CD5A}"/>
              </a:ext>
            </a:extLst>
          </p:cNvPr>
          <p:cNvSpPr txBox="1"/>
          <p:nvPr/>
        </p:nvSpPr>
        <p:spPr>
          <a:xfrm>
            <a:off x="172159" y="2992844"/>
            <a:ext cx="59238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„Cselekedj úgy, hogy akaratod maximája mindenkor egyszersmind általános törvényadás elveként érvényesülhessen.”</a:t>
            </a:r>
            <a:r>
              <a:rPr lang="hu-HU" baseline="30000" dirty="0"/>
              <a:t>1 </a:t>
            </a:r>
            <a:r>
              <a:rPr lang="hu-HU" dirty="0"/>
              <a:t>(1788)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Csak olyan szabály alapján cselekedj, amelyről el tudnád fogadni, hogy ugyanígy cselekedjen mindenki, mindig.</a:t>
            </a:r>
          </a:p>
          <a:p>
            <a:pPr algn="ctr"/>
            <a:r>
              <a:rPr lang="hu-HU" i="1" dirty="0"/>
              <a:t>Szeretném-e, ha a világon mindenki pontosan így tenne?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Példa: Ne hazudj!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Forrása: az autonóm, józan ész.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8334AEE-DF46-A39A-0FCB-CFD38183DF5A}"/>
              </a:ext>
            </a:extLst>
          </p:cNvPr>
          <p:cNvSpPr txBox="1"/>
          <p:nvPr/>
        </p:nvSpPr>
        <p:spPr>
          <a:xfrm>
            <a:off x="489369" y="6519446"/>
            <a:ext cx="11343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1., Immanuel Kant (2004). A gyakorlati ész kritikája. Osiris Kiadó, Budapest. 40. o.</a:t>
            </a:r>
          </a:p>
          <a:p>
            <a:r>
              <a:rPr lang="hu-HU" sz="800" dirty="0"/>
              <a:t>2., 2Móz20:16 A magyar protestáns egyházak hivatalos, modern nyelvezetű bibliafordítása.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7C322DC-2571-101F-6D43-E070AA542E07}"/>
              </a:ext>
            </a:extLst>
          </p:cNvPr>
          <p:cNvSpPr txBox="1"/>
          <p:nvPr/>
        </p:nvSpPr>
        <p:spPr>
          <a:xfrm>
            <a:off x="6632546" y="2992844"/>
            <a:ext cx="4305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Ne tanúskodj hamisan felebarátod ellen!</a:t>
            </a:r>
            <a:r>
              <a:rPr lang="hu-HU" baseline="30000" dirty="0"/>
              <a:t>2</a:t>
            </a:r>
            <a:endParaRPr lang="hu-HU" dirty="0"/>
          </a:p>
          <a:p>
            <a:pPr algn="ctr"/>
            <a:endParaRPr lang="hu-HU" dirty="0"/>
          </a:p>
          <a:p>
            <a:pPr algn="ctr"/>
            <a:r>
              <a:rPr lang="hu-HU" dirty="0"/>
              <a:t>Forrása: Isteni parancsolat. </a:t>
            </a:r>
          </a:p>
          <a:p>
            <a:pPr algn="ctr"/>
            <a:r>
              <a:rPr lang="hu-HU" dirty="0"/>
              <a:t>A hazugság azért rossz, mert Isten, a legfőbb tekintély, megtiltotta.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C8CADF2B-9DCE-768B-3BAE-F647CA1C8F60}"/>
              </a:ext>
            </a:extLst>
          </p:cNvPr>
          <p:cNvSpPr txBox="1"/>
          <p:nvPr/>
        </p:nvSpPr>
        <p:spPr>
          <a:xfrm>
            <a:off x="6911246" y="4675077"/>
            <a:ext cx="424385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/>
              <a:t>Öt fogadalom (pancsa-szila)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Ne hazudj!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Forrás: Buddha tanítása</a:t>
            </a:r>
          </a:p>
          <a:p>
            <a:pPr algn="ctr"/>
            <a:r>
              <a:rPr lang="hu-HU" dirty="0"/>
              <a:t>A hazugság akadályozza a megvilágosodást.</a:t>
            </a:r>
          </a:p>
        </p:txBody>
      </p:sp>
    </p:spTree>
    <p:extLst>
      <p:ext uri="{BB962C8B-B14F-4D97-AF65-F5344CB8AC3E}">
        <p14:creationId xmlns:p14="http://schemas.microsoft.com/office/powerpoint/2010/main" val="995758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4265</TotalTime>
  <Words>2224</Words>
  <Application>Microsoft Office PowerPoint</Application>
  <PresentationFormat>Szélesvásznú</PresentationFormat>
  <Paragraphs>279</Paragraphs>
  <Slides>16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68</cp:revision>
  <dcterms:created xsi:type="dcterms:W3CDTF">2026-01-14T08:49:31Z</dcterms:created>
  <dcterms:modified xsi:type="dcterms:W3CDTF">2026-04-23T10:53:00Z</dcterms:modified>
</cp:coreProperties>
</file>