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9" r:id="rId2"/>
    <p:sldId id="272" r:id="rId3"/>
    <p:sldId id="270" r:id="rId4"/>
    <p:sldId id="280" r:id="rId5"/>
    <p:sldId id="281" r:id="rId6"/>
    <p:sldId id="265" r:id="rId7"/>
    <p:sldId id="283" r:id="rId8"/>
    <p:sldId id="282" r:id="rId9"/>
    <p:sldId id="286" r:id="rId10"/>
    <p:sldId id="266" r:id="rId11"/>
    <p:sldId id="285" r:id="rId12"/>
    <p:sldId id="284" r:id="rId13"/>
    <p:sldId id="267" r:id="rId14"/>
    <p:sldId id="287" r:id="rId15"/>
    <p:sldId id="288" r:id="rId16"/>
    <p:sldId id="289" r:id="rId17"/>
    <p:sldId id="290" r:id="rId18"/>
    <p:sldId id="291" r:id="rId19"/>
    <p:sldId id="294" r:id="rId20"/>
    <p:sldId id="293" r:id="rId21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87" autoAdjust="0"/>
  </p:normalViewPr>
  <p:slideViewPr>
    <p:cSldViewPr snapToGrid="0">
      <p:cViewPr varScale="1">
        <p:scale>
          <a:sx n="82" d="100"/>
          <a:sy n="82" d="100"/>
        </p:scale>
        <p:origin x="67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AAB4F-48AF-4D5A-B3F9-838AF79B93DA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26431-2891-4F6D-BA83-8FB3049B1C7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9654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04E97E-1A18-46FB-BE0A-FF3FA01D83F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524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26431-2891-4F6D-BA83-8FB3049B1C75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0855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F26431-2891-4F6D-BA83-8FB3049B1C75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47885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17FAC35-CA6A-7A77-3A91-10ACD8CA12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C4AF8A-F16D-D1A2-2B17-71DBAB552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C8FC74A-8B33-7CEE-3584-7872D5BE4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BF5E9E5-943C-8D3C-A45D-581D6B8F6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3513DA5-6589-982E-814C-CC1E769DA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076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F0D47CC-F834-FDD7-6712-9E2452A9F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EC9CA90-9E53-5C32-EAF0-98670B1E4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38DC13F-86EE-35CA-4E69-1C9CF736B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3D48AA1-DEC3-9DA7-457A-41539291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80FB656-85FE-F5E2-205F-B88783AFC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591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A13465F-9884-4B8E-C9BC-47226BE26A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586D483-B2B6-E9FD-146A-9393C7BFB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A25147C-26F1-D0BB-F976-DC7FCE991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243BFBD-EF75-EE2B-E3D5-84C9DC86B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FF2AC08-D1C4-8049-5DD6-401A45E85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015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F6D78E-E84E-D2CC-A45F-CAAE04567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E828B45-1EF6-DA30-E179-F87B8EBA0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B767628-D280-D4EF-54C6-6C43DC3A9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00E6DFC-09D1-7473-8F95-C6C8EACB8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D7C0837-0F39-6919-7809-90F7432BB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09695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41D8E28-85F1-9DB8-D344-8301E536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9897609-6020-751C-1D9A-5774EE95F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8DFE98C-1FDB-0E95-6E42-839C8DFBC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20648C5-942B-B75C-D0B3-7A160DE08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BA5B872-350B-5045-2CAB-4CF25BAD0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77272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5795F6D-B34A-B823-9D5A-60C8DDBC2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F06FB37-858A-F710-8BF8-3F671C28CD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BC33212-64A0-B6C1-4619-ABF9F8BDDB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06DF71D-D437-D106-2C3F-19916349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5354F6C-456D-1AA7-E875-C55EB9F2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9359C66-C068-6113-9B12-4AD846E9F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360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D4488B-0532-37A7-B4A7-AD8ED25C2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3FABC23-EA00-96A7-B32D-C324B24AF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C7C8BCA-3224-1D9C-CEC8-7CAEBF180E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3AC4756-AD3D-4977-5BAE-949FFB677B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F5562CD-9B29-C326-38F3-C45D5C1FB1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260C5D0-DF4E-722D-0481-2239C0D9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5085266B-606D-A1EA-50D5-7B4365C88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AB88979-B901-5BF5-E475-CED786A6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143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280868-9B63-887B-FE4E-002BD8E56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64E5AA4-47B9-09DF-60C2-AC062B8D8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854A334-9EE8-185D-5969-A82D819C7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ABFF0BC-476D-2680-8516-F5FE184E2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451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FB2ACB6D-0246-A777-1DC0-85C91D4D9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6E4980E-DCD6-D897-CF63-D80523E3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2B35729-EBBF-DA20-8A44-15BD1B984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2006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DB613E3-44E1-B6EB-1522-13D0F5BE2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DA3A91A-7D7F-12BA-56E7-858B9944B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589F5F2-260B-10D2-FC50-18FF004DB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77BBFEF-17E7-9623-2DCA-58D65656C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FFD92F0-A5F4-274D-1BA6-850641A30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8D38DDF-B589-298A-BB95-B54955C36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18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ADCB76-0E59-D25E-6F70-AFCE70CA9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E7B8B64-7C1A-2D05-6D3D-63D241DA8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6767672-E29D-00A1-F67F-9604D9DEA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AD42566-05DA-F25B-4F5E-29068B78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383C669-D107-A999-698D-90C7E337C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106C86C6-7876-AD86-2FE6-6E3BFB236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215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DE1AE13-24F1-3D50-1842-908A86CEE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FBBADEF-5F20-8E05-6D05-F847133EA0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5398B17-307E-C400-6D93-2026933590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505BA-988B-4574-8080-598267652977}" type="datetimeFigureOut">
              <a:rPr lang="hu-HU" smtClean="0"/>
              <a:t>2026. 05. 07.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8920A1-BBBA-CED2-9336-6F2AB86EF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EFB22DB-BC2B-0357-CCAF-18F1105F0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C2853-ABCB-4C28-AF36-EC574693106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3737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cse.ngo/species-kinds-and-evolution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aisyworld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ncse.ngo/species-kinds-and-evolution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neobiota.pensoft.net/article/79070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A_k%C3%B6zlegel%C5%91k_trag%C3%A9di%C3%A1ja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00C63B25-172A-1872-B304-25FE3D038C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27" y="0"/>
            <a:ext cx="3879273" cy="6858000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3C8A138C-76C0-BAD9-4F63-067E3C4F76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4063587" cy="6857999"/>
          </a:xfrm>
          <a:prstGeom prst="rect">
            <a:avLst/>
          </a:prstGeom>
        </p:spPr>
      </p:pic>
      <p:pic>
        <p:nvPicPr>
          <p:cNvPr id="2" name="Kép 1">
            <a:extLst>
              <a:ext uri="{FF2B5EF4-FFF2-40B4-BE49-F238E27FC236}">
                <a16:creationId xmlns:a16="http://schemas.microsoft.com/office/drawing/2014/main" id="{1A01A124-38CA-6B14-D2FF-9BFADA8B97E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586" y="1364670"/>
            <a:ext cx="4156885" cy="4128655"/>
          </a:xfrm>
          <a:prstGeom prst="rect">
            <a:avLst/>
          </a:prstGeom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D5FD837A-EF31-6151-5370-66F3FD00F22F}"/>
              </a:ext>
            </a:extLst>
          </p:cNvPr>
          <p:cNvSpPr txBox="1"/>
          <p:nvPr/>
        </p:nvSpPr>
        <p:spPr>
          <a:xfrm>
            <a:off x="3892974" y="157019"/>
            <a:ext cx="449810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000" b="1" dirty="0"/>
              <a:t>KÖRNYEZETETIKA </a:t>
            </a:r>
          </a:p>
          <a:p>
            <a:pPr algn="ctr"/>
            <a:r>
              <a:rPr lang="hu-HU" i="1" dirty="0"/>
              <a:t>előadás sorozat a Szarvasi Arborétumban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8DBB6364-5EA1-4076-1179-E7335AD4B508}"/>
              </a:ext>
            </a:extLst>
          </p:cNvPr>
          <p:cNvSpPr txBox="1"/>
          <p:nvPr/>
        </p:nvSpPr>
        <p:spPr>
          <a:xfrm>
            <a:off x="5749688" y="5956236"/>
            <a:ext cx="250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Előadó: Tóth Sándor PhD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767136C-93AB-B416-8B83-E6920FC2E42F}"/>
              </a:ext>
            </a:extLst>
          </p:cNvPr>
          <p:cNvSpPr txBox="1"/>
          <p:nvPr/>
        </p:nvSpPr>
        <p:spPr>
          <a:xfrm>
            <a:off x="0" y="6642556"/>
            <a:ext cx="41777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solidFill>
                  <a:schemeClr val="bg1"/>
                </a:solidFill>
              </a:rPr>
              <a:t>https://wallpapers.com/wallpapers/side-profile-young-female-teenager-wzzyk54s3cia7tyf.html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F8C9691D-1DEB-DDF4-3DBD-667381BA94DD}"/>
              </a:ext>
            </a:extLst>
          </p:cNvPr>
          <p:cNvSpPr txBox="1"/>
          <p:nvPr/>
        </p:nvSpPr>
        <p:spPr>
          <a:xfrm>
            <a:off x="8220471" y="6642554"/>
            <a:ext cx="34547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solidFill>
                  <a:schemeClr val="bg1"/>
                </a:solidFill>
              </a:rPr>
              <a:t>https://commons.wikimedia.org/wiki/File:The_Blue_Marble_(remastered).jpg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329D20B3-02D5-EF89-31DE-62582A3A6CAF}"/>
              </a:ext>
            </a:extLst>
          </p:cNvPr>
          <p:cNvSpPr txBox="1"/>
          <p:nvPr/>
        </p:nvSpPr>
        <p:spPr>
          <a:xfrm>
            <a:off x="4120656" y="6642556"/>
            <a:ext cx="415690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/>
              <a:t>https://dataforceresearch.com/difference-between-a-balanced-and-unbalanced-rating-scales/</a:t>
            </a:r>
          </a:p>
        </p:txBody>
      </p:sp>
    </p:spTree>
    <p:extLst>
      <p:ext uri="{BB962C8B-B14F-4D97-AF65-F5344CB8AC3E}">
        <p14:creationId xmlns:p14="http://schemas.microsoft.com/office/powerpoint/2010/main" val="2465920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7ADA4-85F1-93ED-4B7F-D36B2BEB2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rajz, vázlat, sziluett, clipart látható&#10;&#10;Automatikusan generált leírás">
            <a:extLst>
              <a:ext uri="{FF2B5EF4-FFF2-40B4-BE49-F238E27FC236}">
                <a16:creationId xmlns:a16="http://schemas.microsoft.com/office/drawing/2014/main" id="{484B3D4E-704E-0C9D-E696-66B5218891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361" y="1595383"/>
            <a:ext cx="5120639" cy="5227319"/>
          </a:xfrm>
          <a:prstGeom prst="rect">
            <a:avLst/>
          </a:prstGeom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65206C99-D589-9579-C505-7DEE9B791835}"/>
              </a:ext>
            </a:extLst>
          </p:cNvPr>
          <p:cNvSpPr txBox="1"/>
          <p:nvPr/>
        </p:nvSpPr>
        <p:spPr>
          <a:xfrm>
            <a:off x="964846" y="1132114"/>
            <a:ext cx="8588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Az erkölcsi </a:t>
            </a:r>
            <a:r>
              <a:rPr lang="hu-HU" sz="2800" dirty="0" err="1"/>
              <a:t>megfontolhatóság</a:t>
            </a:r>
            <a:r>
              <a:rPr lang="hu-HU" sz="2800" dirty="0"/>
              <a:t> alapját az élet képezi.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F2ECC380-09C6-90FC-50EC-136C17E419D8}"/>
              </a:ext>
            </a:extLst>
          </p:cNvPr>
          <p:cNvSpPr txBox="1"/>
          <p:nvPr/>
        </p:nvSpPr>
        <p:spPr>
          <a:xfrm>
            <a:off x="182156" y="4963422"/>
            <a:ext cx="75485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Tom </a:t>
            </a:r>
            <a:r>
              <a:rPr lang="hu-HU" b="1" dirty="0" err="1"/>
              <a:t>Regan</a:t>
            </a:r>
            <a:r>
              <a:rPr lang="hu-HU" dirty="0"/>
              <a:t> (1938-2017) </a:t>
            </a:r>
            <a:r>
              <a:rPr lang="en-US" i="1" dirty="0"/>
              <a:t>The Case for Animal Rights</a:t>
            </a:r>
            <a:r>
              <a:rPr lang="hu-HU" i="1" dirty="0"/>
              <a:t> </a:t>
            </a:r>
            <a:r>
              <a:rPr lang="hu-HU" dirty="0"/>
              <a:t>(1983)</a:t>
            </a:r>
            <a:r>
              <a:rPr lang="hu-HU" baseline="30000" dirty="0"/>
              <a:t>2</a:t>
            </a:r>
          </a:p>
          <a:p>
            <a:r>
              <a:rPr lang="hu-HU" dirty="0"/>
              <a:t>	Erkölcsi rang = az élet tapasztaló alanya (vágyak, emlékezet, jövőkép)</a:t>
            </a:r>
            <a:endParaRPr lang="en-US" dirty="0"/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810BEA1-213D-8367-43E1-7A7592A032E9}"/>
              </a:ext>
            </a:extLst>
          </p:cNvPr>
          <p:cNvSpPr txBox="1"/>
          <p:nvPr/>
        </p:nvSpPr>
        <p:spPr>
          <a:xfrm>
            <a:off x="46972" y="1896014"/>
            <a:ext cx="768377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Peter </a:t>
            </a:r>
            <a:r>
              <a:rPr lang="hu-HU" b="1" dirty="0" err="1"/>
              <a:t>Singer</a:t>
            </a:r>
            <a:r>
              <a:rPr lang="hu-HU" dirty="0"/>
              <a:t> (1946- ) </a:t>
            </a:r>
            <a:r>
              <a:rPr lang="hu-HU" i="1" dirty="0"/>
              <a:t>Az állatok felszabadítása </a:t>
            </a:r>
            <a:r>
              <a:rPr lang="hu-HU" dirty="0"/>
              <a:t>(1975)</a:t>
            </a:r>
            <a:r>
              <a:rPr lang="hu-HU" baseline="30000" dirty="0"/>
              <a:t>1</a:t>
            </a:r>
          </a:p>
          <a:p>
            <a:r>
              <a:rPr lang="hu-HU" dirty="0"/>
              <a:t>	Erkölcsi rang = a szenvedés képessége (</a:t>
            </a:r>
            <a:r>
              <a:rPr lang="hu-HU" strike="sngStrike" dirty="0"/>
              <a:t>kognitív képességek</a:t>
            </a:r>
            <a:r>
              <a:rPr lang="hu-HU" dirty="0"/>
              <a:t>)</a:t>
            </a:r>
          </a:p>
          <a:p>
            <a:pPr marL="342900" indent="-342900">
              <a:buAutoNum type="arabicPeriod"/>
            </a:pPr>
            <a:r>
              <a:rPr lang="hu-HU" dirty="0"/>
              <a:t>Erkölcsileg irreleváns a pl. bőrszín, hiszen minden ember ugyanúgy szenved.</a:t>
            </a:r>
          </a:p>
          <a:p>
            <a:pPr marL="342900" indent="-342900">
              <a:buAutoNum type="arabicPeriod"/>
            </a:pPr>
            <a:r>
              <a:rPr lang="hu-HU" dirty="0"/>
              <a:t>Sok állat képes szenvedni (örülni), és érdekük a szenvedés elkerülése.</a:t>
            </a:r>
          </a:p>
          <a:p>
            <a:pPr marL="342900" indent="-342900">
              <a:buAutoNum type="arabicPeriod"/>
            </a:pPr>
            <a:r>
              <a:rPr lang="hu-HU" dirty="0"/>
              <a:t>A bőrszín irreleváns a szenvedés erkölcsi megítélésében az emberek között.</a:t>
            </a:r>
          </a:p>
          <a:p>
            <a:pPr marL="342900" indent="-342900">
              <a:buAutoNum type="arabicPeriod"/>
            </a:pPr>
            <a:r>
              <a:rPr lang="hu-HU" dirty="0"/>
              <a:t>Az állatok ugyanúgy el akarják kerülni a szenvedést, </a:t>
            </a:r>
          </a:p>
          <a:p>
            <a:r>
              <a:rPr lang="hu-HU" dirty="0"/>
              <a:t>	azaz az érdekük nem különbözik az ember érdekeitől.</a:t>
            </a:r>
          </a:p>
          <a:p>
            <a:r>
              <a:rPr lang="hu-HU" dirty="0"/>
              <a:t>5. Ha a szenvedés elkerülése azonos az emberek és az állatok között, </a:t>
            </a:r>
          </a:p>
          <a:p>
            <a:r>
              <a:rPr lang="hu-HU" dirty="0"/>
              <a:t>	akkor a fajbéli különbség irreleváns, </a:t>
            </a:r>
          </a:p>
          <a:p>
            <a:r>
              <a:rPr lang="hu-HU" dirty="0"/>
              <a:t>mindkettőt ugyanolyan értéken kell figyelembe venni erkölcsi döntéseink során. 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1FAC3E96-3F22-24A4-EBD1-2850F709A890}"/>
              </a:ext>
            </a:extLst>
          </p:cNvPr>
          <p:cNvSpPr txBox="1"/>
          <p:nvPr/>
        </p:nvSpPr>
        <p:spPr>
          <a:xfrm>
            <a:off x="0" y="6484148"/>
            <a:ext cx="45608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dirty="0" err="1"/>
              <a:t>Singer</a:t>
            </a:r>
            <a:r>
              <a:rPr lang="hu-HU" sz="800" dirty="0"/>
              <a:t>, Peter  2019. Az állatok felszabadítása. </a:t>
            </a:r>
            <a:r>
              <a:rPr lang="hu-HU" sz="800" dirty="0" err="1"/>
              <a:t>Oriold</a:t>
            </a:r>
            <a:r>
              <a:rPr lang="hu-HU" sz="800" dirty="0"/>
              <a:t> és Társai Kiadó és Szolgáltató Kft., Budapest.</a:t>
            </a:r>
          </a:p>
          <a:p>
            <a:pPr marL="342900" indent="-342900">
              <a:buFontTx/>
              <a:buAutoNum type="arabicPeriod"/>
            </a:pPr>
            <a:r>
              <a:rPr lang="en-US" sz="800" dirty="0"/>
              <a:t>Regan, T</a:t>
            </a:r>
            <a:r>
              <a:rPr lang="hu-HU" sz="800" dirty="0" err="1"/>
              <a:t>om</a:t>
            </a:r>
            <a:r>
              <a:rPr lang="en-US" sz="800" dirty="0"/>
              <a:t> 1983. The Case for Animal Rights. Berkeley: University of California Press.</a:t>
            </a:r>
          </a:p>
        </p:txBody>
      </p: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CA2EADC6-E48A-90E1-22B4-C3A932CCCD87}"/>
              </a:ext>
            </a:extLst>
          </p:cNvPr>
          <p:cNvGrpSpPr/>
          <p:nvPr/>
        </p:nvGrpSpPr>
        <p:grpSpPr>
          <a:xfrm>
            <a:off x="7382111" y="2242753"/>
            <a:ext cx="3805756" cy="4479701"/>
            <a:chOff x="7382111" y="2242753"/>
            <a:chExt cx="3805756" cy="4479701"/>
          </a:xfrm>
        </p:grpSpPr>
        <p:sp>
          <p:nvSpPr>
            <p:cNvPr id="16" name="Szorzás jele 15">
              <a:extLst>
                <a:ext uri="{FF2B5EF4-FFF2-40B4-BE49-F238E27FC236}">
                  <a16:creationId xmlns:a16="http://schemas.microsoft.com/office/drawing/2014/main" id="{249F7E54-64DE-3639-753A-74601BCFA8E6}"/>
                </a:ext>
              </a:extLst>
            </p:cNvPr>
            <p:cNvSpPr/>
            <p:nvPr/>
          </p:nvSpPr>
          <p:spPr>
            <a:xfrm>
              <a:off x="7914635" y="2242753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Szorzás jele 16">
              <a:extLst>
                <a:ext uri="{FF2B5EF4-FFF2-40B4-BE49-F238E27FC236}">
                  <a16:creationId xmlns:a16="http://schemas.microsoft.com/office/drawing/2014/main" id="{ACCB540F-46FF-4976-5DDE-C25D180096E0}"/>
                </a:ext>
              </a:extLst>
            </p:cNvPr>
            <p:cNvSpPr/>
            <p:nvPr/>
          </p:nvSpPr>
          <p:spPr>
            <a:xfrm>
              <a:off x="7382111" y="3107998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8" name="Szorzás jele 17">
              <a:extLst>
                <a:ext uri="{FF2B5EF4-FFF2-40B4-BE49-F238E27FC236}">
                  <a16:creationId xmlns:a16="http://schemas.microsoft.com/office/drawing/2014/main" id="{BA92369B-1F85-A631-6A5C-3054C23F3D55}"/>
                </a:ext>
              </a:extLst>
            </p:cNvPr>
            <p:cNvSpPr/>
            <p:nvPr/>
          </p:nvSpPr>
          <p:spPr>
            <a:xfrm>
              <a:off x="8202872" y="3553133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9" name="Szorzás jele 18">
              <a:extLst>
                <a:ext uri="{FF2B5EF4-FFF2-40B4-BE49-F238E27FC236}">
                  <a16:creationId xmlns:a16="http://schemas.microsoft.com/office/drawing/2014/main" id="{23AF01E5-3971-0397-03C8-E95320098881}"/>
                </a:ext>
              </a:extLst>
            </p:cNvPr>
            <p:cNvSpPr/>
            <p:nvPr/>
          </p:nvSpPr>
          <p:spPr>
            <a:xfrm>
              <a:off x="10142036" y="3751842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Szorzás jele 19">
              <a:extLst>
                <a:ext uri="{FF2B5EF4-FFF2-40B4-BE49-F238E27FC236}">
                  <a16:creationId xmlns:a16="http://schemas.microsoft.com/office/drawing/2014/main" id="{AE187652-68F4-3190-5227-228C27C66510}"/>
                </a:ext>
              </a:extLst>
            </p:cNvPr>
            <p:cNvSpPr/>
            <p:nvPr/>
          </p:nvSpPr>
          <p:spPr>
            <a:xfrm>
              <a:off x="9546346" y="4265249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1" name="Szorzás jele 20">
              <a:extLst>
                <a:ext uri="{FF2B5EF4-FFF2-40B4-BE49-F238E27FC236}">
                  <a16:creationId xmlns:a16="http://schemas.microsoft.com/office/drawing/2014/main" id="{50C76E45-6155-CEF5-DA41-1D28171CB4EB}"/>
                </a:ext>
              </a:extLst>
            </p:cNvPr>
            <p:cNvSpPr/>
            <p:nvPr/>
          </p:nvSpPr>
          <p:spPr>
            <a:xfrm>
              <a:off x="10273467" y="4465746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2" name="Szorzás jele 21">
              <a:extLst>
                <a:ext uri="{FF2B5EF4-FFF2-40B4-BE49-F238E27FC236}">
                  <a16:creationId xmlns:a16="http://schemas.microsoft.com/office/drawing/2014/main" id="{19FC0ACC-8F17-9631-F9AF-20B0DA7E10A7}"/>
                </a:ext>
              </a:extLst>
            </p:cNvPr>
            <p:cNvSpPr/>
            <p:nvPr/>
          </p:nvSpPr>
          <p:spPr>
            <a:xfrm>
              <a:off x="8995507" y="4922946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3" name="Szorzás jele 22">
              <a:extLst>
                <a:ext uri="{FF2B5EF4-FFF2-40B4-BE49-F238E27FC236}">
                  <a16:creationId xmlns:a16="http://schemas.microsoft.com/office/drawing/2014/main" id="{F39B7C00-63FA-2E97-3C62-84C19EF6B5E6}"/>
                </a:ext>
              </a:extLst>
            </p:cNvPr>
            <p:cNvSpPr/>
            <p:nvPr/>
          </p:nvSpPr>
          <p:spPr>
            <a:xfrm>
              <a:off x="10273467" y="5808054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0F115630-024F-3A0F-5E35-A19BE30D26EB}"/>
              </a:ext>
            </a:extLst>
          </p:cNvPr>
          <p:cNvSpPr txBox="1"/>
          <p:nvPr/>
        </p:nvSpPr>
        <p:spPr>
          <a:xfrm>
            <a:off x="182157" y="6022181"/>
            <a:ext cx="8189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Érzőközpontú (</a:t>
            </a:r>
            <a:r>
              <a:rPr lang="hu-HU" i="1" dirty="0" err="1"/>
              <a:t>sentiocentrism</a:t>
            </a:r>
            <a:r>
              <a:rPr lang="hu-HU" dirty="0"/>
              <a:t> vagy </a:t>
            </a:r>
            <a:r>
              <a:rPr lang="hu-HU" i="1" dirty="0" err="1"/>
              <a:t>sentientism</a:t>
            </a:r>
            <a:r>
              <a:rPr lang="hu-HU" dirty="0"/>
              <a:t>) és </a:t>
            </a:r>
            <a:r>
              <a:rPr lang="hu-HU" dirty="0" err="1"/>
              <a:t>pszichocentrikus</a:t>
            </a:r>
            <a:r>
              <a:rPr lang="hu-HU" dirty="0"/>
              <a:t> (</a:t>
            </a:r>
            <a:r>
              <a:rPr lang="hu-HU" i="1" dirty="0" err="1"/>
              <a:t>psychocentrism</a:t>
            </a:r>
            <a:r>
              <a:rPr lang="hu-HU" dirty="0"/>
              <a:t>).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9A068033-4E3C-951C-2CCA-56D43F477AB2}"/>
              </a:ext>
            </a:extLst>
          </p:cNvPr>
          <p:cNvSpPr txBox="1"/>
          <p:nvPr/>
        </p:nvSpPr>
        <p:spPr>
          <a:xfrm>
            <a:off x="4047590" y="-12969"/>
            <a:ext cx="4096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Életközpontúság</a:t>
            </a:r>
          </a:p>
        </p:txBody>
      </p:sp>
    </p:spTree>
    <p:extLst>
      <p:ext uri="{BB962C8B-B14F-4D97-AF65-F5344CB8AC3E}">
        <p14:creationId xmlns:p14="http://schemas.microsoft.com/office/powerpoint/2010/main" val="3268022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C31B6-9967-AE26-A79D-1F82CF572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rajz, vázlat, sziluett, clipart látható&#10;&#10;Automatikusan generált leírás">
            <a:extLst>
              <a:ext uri="{FF2B5EF4-FFF2-40B4-BE49-F238E27FC236}">
                <a16:creationId xmlns:a16="http://schemas.microsoft.com/office/drawing/2014/main" id="{52238CD2-6159-673C-49FF-ABAE98F1A2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361" y="1595383"/>
            <a:ext cx="5120639" cy="5227319"/>
          </a:xfrm>
          <a:prstGeom prst="rect">
            <a:avLst/>
          </a:prstGeom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664FDAB3-B7E5-DB29-E510-6FDCFEBAE48E}"/>
              </a:ext>
            </a:extLst>
          </p:cNvPr>
          <p:cNvSpPr txBox="1"/>
          <p:nvPr/>
        </p:nvSpPr>
        <p:spPr>
          <a:xfrm>
            <a:off x="964846" y="1132114"/>
            <a:ext cx="8588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Az erkölcsi </a:t>
            </a:r>
            <a:r>
              <a:rPr lang="hu-HU" sz="2800" dirty="0" err="1"/>
              <a:t>megfontolhatóság</a:t>
            </a:r>
            <a:r>
              <a:rPr lang="hu-HU" sz="2800" dirty="0"/>
              <a:t> alapját az élet képezi.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0B5C30F8-BD7B-828A-0DC3-D7451ADD28C3}"/>
              </a:ext>
            </a:extLst>
          </p:cNvPr>
          <p:cNvSpPr txBox="1"/>
          <p:nvPr/>
        </p:nvSpPr>
        <p:spPr>
          <a:xfrm>
            <a:off x="159883" y="1796836"/>
            <a:ext cx="790176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Paul </a:t>
            </a:r>
            <a:r>
              <a:rPr lang="hu-HU" b="1" dirty="0"/>
              <a:t>Taylor</a:t>
            </a:r>
            <a:r>
              <a:rPr lang="hu-HU" dirty="0"/>
              <a:t> (1923-2015) </a:t>
            </a:r>
            <a:r>
              <a:rPr lang="hu-HU" i="1" dirty="0" err="1"/>
              <a:t>Respect</a:t>
            </a:r>
            <a:r>
              <a:rPr lang="hu-HU" i="1" dirty="0"/>
              <a:t> </a:t>
            </a:r>
            <a:r>
              <a:rPr lang="hu-HU" i="1" dirty="0" err="1"/>
              <a:t>for</a:t>
            </a:r>
            <a:r>
              <a:rPr lang="hu-HU" i="1" dirty="0"/>
              <a:t> </a:t>
            </a:r>
            <a:r>
              <a:rPr lang="hu-HU" i="1" dirty="0" err="1"/>
              <a:t>Nature</a:t>
            </a:r>
            <a:r>
              <a:rPr lang="hu-HU" i="1" dirty="0"/>
              <a:t> </a:t>
            </a:r>
            <a:r>
              <a:rPr lang="hu-HU" dirty="0"/>
              <a:t>(1986)</a:t>
            </a:r>
            <a:r>
              <a:rPr lang="hu-HU" baseline="30000" dirty="0"/>
              <a:t>1</a:t>
            </a:r>
          </a:p>
          <a:p>
            <a:r>
              <a:rPr lang="hu-HU" dirty="0"/>
              <a:t>	Erkölcsi rang = az élet </a:t>
            </a:r>
          </a:p>
          <a:p>
            <a:pPr marL="342900" indent="-342900">
              <a:buAutoNum type="arabicPeriod"/>
            </a:pPr>
            <a:r>
              <a:rPr lang="hu-HU" dirty="0"/>
              <a:t>Az ember „teleológiai életközpont”, azaz törekszik a saját túlélésére, fejlődésére és szaporodására.</a:t>
            </a:r>
          </a:p>
          <a:p>
            <a:pPr marL="342900" indent="-342900">
              <a:buAutoNum type="arabicPeriod"/>
            </a:pPr>
            <a:r>
              <a:rPr lang="hu-HU" dirty="0"/>
              <a:t>Az összes élőlény is törekszik a saját túlélésére, fejlődésére és szaporodására.</a:t>
            </a:r>
          </a:p>
          <a:p>
            <a:pPr marL="342900" indent="-342900">
              <a:buAutoNum type="arabicPeriod"/>
            </a:pPr>
            <a:r>
              <a:rPr lang="hu-HU" dirty="0"/>
              <a:t>Ha az emberek és az élőlények ugyanúgy „teleológiai életközpontok”, akkor erkölcsileg minden élőlényt figyelembe kell venni erkölcsi döntéseinkben.</a:t>
            </a:r>
          </a:p>
          <a:p>
            <a:endParaRPr lang="hu-HU" dirty="0"/>
          </a:p>
          <a:p>
            <a:r>
              <a:rPr lang="hu-HU" dirty="0"/>
              <a:t>Az élet hordozása belső érték (</a:t>
            </a:r>
            <a:r>
              <a:rPr lang="hu-HU" i="1" dirty="0" err="1"/>
              <a:t>intrinzikus</a:t>
            </a:r>
            <a:r>
              <a:rPr lang="hu-HU" dirty="0"/>
              <a:t>), akiben ez megvan azok egyenlőek (</a:t>
            </a:r>
            <a:r>
              <a:rPr lang="hu-HU" i="1" dirty="0" err="1"/>
              <a:t>egalitárizmus</a:t>
            </a:r>
            <a:r>
              <a:rPr lang="hu-HU" dirty="0"/>
              <a:t>), azaz erkölcsi szempontból egyenlő értéken kell figyelembe </a:t>
            </a:r>
          </a:p>
          <a:p>
            <a:r>
              <a:rPr lang="hu-HU" dirty="0"/>
              <a:t>venni őket.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E5B8A2D3-0D2E-9611-89DB-10313F0D1567}"/>
              </a:ext>
            </a:extLst>
          </p:cNvPr>
          <p:cNvSpPr txBox="1"/>
          <p:nvPr/>
        </p:nvSpPr>
        <p:spPr>
          <a:xfrm>
            <a:off x="1329179" y="5156462"/>
            <a:ext cx="20642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Ember</a:t>
            </a:r>
          </a:p>
          <a:p>
            <a:pPr algn="ctr"/>
            <a:r>
              <a:rPr lang="hu-HU" dirty="0"/>
              <a:t>Kognitív képességek</a:t>
            </a:r>
          </a:p>
          <a:p>
            <a:pPr algn="ctr"/>
            <a:r>
              <a:rPr lang="hu-HU" dirty="0"/>
              <a:t>Felsőbbrendűség(?)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6FDD23B5-9F5C-5042-CFB6-DEDC5DFFFA02}"/>
              </a:ext>
            </a:extLst>
          </p:cNvPr>
          <p:cNvSpPr txBox="1"/>
          <p:nvPr/>
        </p:nvSpPr>
        <p:spPr>
          <a:xfrm>
            <a:off x="3986533" y="5156462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Sas</a:t>
            </a:r>
          </a:p>
          <a:p>
            <a:pPr algn="ctr"/>
            <a:r>
              <a:rPr lang="hu-HU" dirty="0"/>
              <a:t>Repülés</a:t>
            </a:r>
          </a:p>
          <a:p>
            <a:pPr algn="ctr"/>
            <a:r>
              <a:rPr lang="hu-HU" dirty="0"/>
              <a:t>Felsőbbrendűség(?)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821DAFB3-1F4A-DF59-B70F-1D60C5A944CA}"/>
              </a:ext>
            </a:extLst>
          </p:cNvPr>
          <p:cNvSpPr txBox="1"/>
          <p:nvPr/>
        </p:nvSpPr>
        <p:spPr>
          <a:xfrm>
            <a:off x="0" y="6642556"/>
            <a:ext cx="453361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/>
              <a:t>1. </a:t>
            </a:r>
            <a:r>
              <a:rPr lang="en-US" sz="800" dirty="0"/>
              <a:t>Taylor, P. W. 1986. </a:t>
            </a:r>
            <a:r>
              <a:rPr lang="en-US" sz="800" i="1" dirty="0"/>
              <a:t>Respect for Nature: A Theory of Environmental Ethics</a:t>
            </a:r>
            <a:r>
              <a:rPr lang="en-US" sz="800" dirty="0"/>
              <a:t>. Princeton University Press.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CD1DF877-1241-06DD-DB12-B46B08FFD502}"/>
              </a:ext>
            </a:extLst>
          </p:cNvPr>
          <p:cNvSpPr txBox="1"/>
          <p:nvPr/>
        </p:nvSpPr>
        <p:spPr>
          <a:xfrm>
            <a:off x="4047590" y="191455"/>
            <a:ext cx="4096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Életközpontúság</a:t>
            </a:r>
          </a:p>
        </p:txBody>
      </p:sp>
    </p:spTree>
    <p:extLst>
      <p:ext uri="{BB962C8B-B14F-4D97-AF65-F5344CB8AC3E}">
        <p14:creationId xmlns:p14="http://schemas.microsoft.com/office/powerpoint/2010/main" val="2153326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86D54-A352-FD05-04B5-2A57D1666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rajz, vázlat, sziluett, clipart látható&#10;&#10;Automatikusan generált leírás">
            <a:extLst>
              <a:ext uri="{FF2B5EF4-FFF2-40B4-BE49-F238E27FC236}">
                <a16:creationId xmlns:a16="http://schemas.microsoft.com/office/drawing/2014/main" id="{06E3F2C3-8C63-3387-B62F-9333119C81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361" y="1595383"/>
            <a:ext cx="5120639" cy="5227319"/>
          </a:xfrm>
          <a:prstGeom prst="rect">
            <a:avLst/>
          </a:prstGeom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422C4D5A-F734-946F-EE10-8B6BA36394B9}"/>
              </a:ext>
            </a:extLst>
          </p:cNvPr>
          <p:cNvSpPr txBox="1"/>
          <p:nvPr/>
        </p:nvSpPr>
        <p:spPr>
          <a:xfrm>
            <a:off x="2075189" y="793263"/>
            <a:ext cx="8588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Az erkölcsi </a:t>
            </a:r>
            <a:r>
              <a:rPr lang="hu-HU" sz="2800" dirty="0" err="1"/>
              <a:t>megfontolhatóság</a:t>
            </a:r>
            <a:r>
              <a:rPr lang="hu-HU" sz="2800" dirty="0"/>
              <a:t> alapját az élet képezi.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6E1DE88-8CCF-6D97-AF33-6DD4F475E9E0}"/>
              </a:ext>
            </a:extLst>
          </p:cNvPr>
          <p:cNvSpPr txBox="1"/>
          <p:nvPr/>
        </p:nvSpPr>
        <p:spPr>
          <a:xfrm>
            <a:off x="272972" y="1405984"/>
            <a:ext cx="789131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Kritika</a:t>
            </a:r>
          </a:p>
          <a:p>
            <a:pPr marL="342900" indent="-342900">
              <a:buAutoNum type="arabicParenBoth"/>
            </a:pPr>
            <a:r>
              <a:rPr lang="hu-HU" b="1" dirty="0"/>
              <a:t>Az élet fogalma: 123 definíció </a:t>
            </a:r>
            <a:r>
              <a:rPr lang="hu-HU" b="1" baseline="30000" dirty="0"/>
              <a:t>1</a:t>
            </a:r>
          </a:p>
          <a:p>
            <a:pPr marL="342900" indent="-342900">
              <a:buAutoNum type="arabicParenBoth"/>
            </a:pPr>
            <a:endParaRPr lang="hu-HU" b="1" dirty="0"/>
          </a:p>
          <a:p>
            <a:pPr marL="342900" indent="-342900">
              <a:buAutoNum type="arabicParenBoth"/>
            </a:pPr>
            <a:r>
              <a:rPr lang="hu-HU" b="1" dirty="0" err="1"/>
              <a:t>Egalitarizmus</a:t>
            </a:r>
            <a:r>
              <a:rPr lang="hu-HU" b="1" dirty="0"/>
              <a:t> – egyenlőség: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Érdekkonfliktus: ember – élőlények (pl. mezőgazdaság – gyomnövények)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Szabályrendszer: az önvédelem, az arányosság, a minimális rossz, az elosztás igazságossága és a jóvátételi elv. (Paul Taylor) 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Érdekhierarchia kialakulása -&gt; Ki lesz a csúcsán?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Ember: visszatértünk az </a:t>
            </a:r>
            <a:r>
              <a:rPr lang="hu-HU" dirty="0" err="1"/>
              <a:t>antropocentrizmushoz</a:t>
            </a:r>
            <a:endParaRPr lang="hu-HU" dirty="0"/>
          </a:p>
          <a:p>
            <a:pPr marL="742950" lvl="1" indent="-285750">
              <a:buFontTx/>
              <a:buChar char="-"/>
            </a:pPr>
            <a:endParaRPr lang="hu-HU" dirty="0"/>
          </a:p>
          <a:p>
            <a:r>
              <a:rPr lang="hu-HU" b="1" dirty="0"/>
              <a:t>(3) Ha az ember csak egy az élőlények közül, így tevékenysége természetes?</a:t>
            </a:r>
          </a:p>
          <a:p>
            <a:endParaRPr lang="hu-HU" dirty="0"/>
          </a:p>
          <a:p>
            <a:r>
              <a:rPr lang="hu-HU" dirty="0"/>
              <a:t>(4) </a:t>
            </a:r>
            <a:r>
              <a:rPr lang="hu-HU" b="1" dirty="0"/>
              <a:t>Az evolúció problémája: </a:t>
            </a:r>
            <a:r>
              <a:rPr lang="hu-HU" dirty="0"/>
              <a:t>természetes szelekció, azaz a természet sokkal több egyedet hoz létre, hogy csak a legrátermettebbek maradjanak életben, azaz a természet egyáltalán nem foglalkozik az </a:t>
            </a:r>
            <a:r>
              <a:rPr lang="hu-HU" dirty="0" err="1"/>
              <a:t>egyedek</a:t>
            </a:r>
            <a:r>
              <a:rPr lang="hu-HU" dirty="0"/>
              <a:t> </a:t>
            </a:r>
            <a:r>
              <a:rPr lang="hu-HU" dirty="0" err="1"/>
              <a:t>életbenmaradásával</a:t>
            </a:r>
            <a:r>
              <a:rPr lang="hu-HU" dirty="0"/>
              <a:t>. Maga a természet nem </a:t>
            </a:r>
            <a:r>
              <a:rPr lang="hu-HU" dirty="0" err="1"/>
              <a:t>biocentrikus</a:t>
            </a:r>
            <a:r>
              <a:rPr lang="hu-HU" dirty="0"/>
              <a:t>, hanem …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C885C9EB-A693-E1AC-AFE3-3B52209195B9}"/>
              </a:ext>
            </a:extLst>
          </p:cNvPr>
          <p:cNvSpPr txBox="1"/>
          <p:nvPr/>
        </p:nvSpPr>
        <p:spPr>
          <a:xfrm>
            <a:off x="0" y="6484148"/>
            <a:ext cx="65886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kern="100" dirty="0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  <a:hlinkClick r:id="rId3"/>
              </a:rPr>
              <a:t>https://ncse.ngo/species-kinds-and-evolution</a:t>
            </a:r>
            <a:endParaRPr lang="hu-HU" sz="800" kern="100" dirty="0">
              <a:effectLst/>
              <a:latin typeface="Liberation Serif" panose="02020603050405020304" pitchFamily="18" charset="0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hu-HU" sz="800" dirty="0"/>
              <a:t>Trifonov, Edward N. 2011. </a:t>
            </a:r>
            <a:r>
              <a:rPr lang="hu-HU" sz="800" dirty="0" err="1"/>
              <a:t>Vocabulary</a:t>
            </a:r>
            <a:r>
              <a:rPr lang="hu-HU" sz="800" dirty="0"/>
              <a:t> of </a:t>
            </a:r>
            <a:r>
              <a:rPr lang="hu-HU" sz="800" dirty="0" err="1"/>
              <a:t>Definitions</a:t>
            </a:r>
            <a:r>
              <a:rPr lang="hu-HU" sz="800" dirty="0"/>
              <a:t> of Life </a:t>
            </a:r>
            <a:r>
              <a:rPr lang="hu-HU" sz="800" dirty="0" err="1"/>
              <a:t>Suggests</a:t>
            </a:r>
            <a:r>
              <a:rPr lang="hu-HU" sz="800" dirty="0"/>
              <a:t> a </a:t>
            </a:r>
            <a:r>
              <a:rPr lang="hu-HU" sz="800" dirty="0" err="1"/>
              <a:t>Definition</a:t>
            </a:r>
            <a:r>
              <a:rPr lang="hu-HU" sz="800" dirty="0"/>
              <a:t>. </a:t>
            </a:r>
            <a:r>
              <a:rPr lang="hu-HU" sz="800" i="1" dirty="0"/>
              <a:t>Journal of </a:t>
            </a:r>
            <a:r>
              <a:rPr lang="hu-HU" sz="800" i="1" dirty="0" err="1"/>
              <a:t>Biomolecular</a:t>
            </a:r>
            <a:r>
              <a:rPr lang="hu-HU" sz="800" i="1" dirty="0"/>
              <a:t> </a:t>
            </a:r>
            <a:r>
              <a:rPr lang="hu-HU" sz="800" i="1" dirty="0" err="1"/>
              <a:t>Structure</a:t>
            </a:r>
            <a:r>
              <a:rPr lang="hu-HU" sz="800" i="1" dirty="0"/>
              <a:t> and Dynamics 29 (2)</a:t>
            </a:r>
            <a:r>
              <a:rPr lang="hu-HU" sz="800" dirty="0"/>
              <a:t>: 259-266.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FFA7BA3-7CC2-E064-DA6A-7E4B2B10E871}"/>
              </a:ext>
            </a:extLst>
          </p:cNvPr>
          <p:cNvSpPr txBox="1"/>
          <p:nvPr/>
        </p:nvSpPr>
        <p:spPr>
          <a:xfrm>
            <a:off x="4067467" y="35298"/>
            <a:ext cx="4096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Életközpontúság</a:t>
            </a:r>
          </a:p>
        </p:txBody>
      </p:sp>
    </p:spTree>
    <p:extLst>
      <p:ext uri="{BB962C8B-B14F-4D97-AF65-F5344CB8AC3E}">
        <p14:creationId xmlns:p14="http://schemas.microsoft.com/office/powerpoint/2010/main" val="3941922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F650D-63D2-735A-4A6B-AC5598A4E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1178855C-D968-67F2-35C4-1F31E3EA36EE}"/>
              </a:ext>
            </a:extLst>
          </p:cNvPr>
          <p:cNvSpPr txBox="1"/>
          <p:nvPr/>
        </p:nvSpPr>
        <p:spPr>
          <a:xfrm>
            <a:off x="3827010" y="-50747"/>
            <a:ext cx="5451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Ökológiaközpontúság</a:t>
            </a:r>
          </a:p>
        </p:txBody>
      </p:sp>
      <p:pic>
        <p:nvPicPr>
          <p:cNvPr id="6" name="Kép 5" descr="A képen clipart, vázlat, rajz, Stencil látható&#10;&#10;Automatikusan generált leírás">
            <a:extLst>
              <a:ext uri="{FF2B5EF4-FFF2-40B4-BE49-F238E27FC236}">
                <a16:creationId xmlns:a16="http://schemas.microsoft.com/office/drawing/2014/main" id="{A70BC857-7300-2389-A396-51045B0BC5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1363498"/>
            <a:ext cx="5372100" cy="5494502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838F8F2D-2602-F510-E137-2FD44385AFB0}"/>
              </a:ext>
            </a:extLst>
          </p:cNvPr>
          <p:cNvSpPr/>
          <p:nvPr/>
        </p:nvSpPr>
        <p:spPr>
          <a:xfrm>
            <a:off x="6923314" y="3291840"/>
            <a:ext cx="609600" cy="740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C5FEEF83-7816-C0C4-3490-0C675A9696EE}"/>
              </a:ext>
            </a:extLst>
          </p:cNvPr>
          <p:cNvSpPr/>
          <p:nvPr/>
        </p:nvSpPr>
        <p:spPr>
          <a:xfrm>
            <a:off x="8569234" y="2325189"/>
            <a:ext cx="583475" cy="740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A1B779AC-2636-2CD3-29DF-4FA8BFF72342}"/>
              </a:ext>
            </a:extLst>
          </p:cNvPr>
          <p:cNvSpPr txBox="1"/>
          <p:nvPr/>
        </p:nvSpPr>
        <p:spPr>
          <a:xfrm>
            <a:off x="232026" y="789113"/>
            <a:ext cx="11959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Különböző természeti rendszerek hordozzák az etikai </a:t>
            </a:r>
            <a:r>
              <a:rPr lang="hu-HU" sz="2800" dirty="0" err="1"/>
              <a:t>megfontolhatóság</a:t>
            </a:r>
            <a:r>
              <a:rPr lang="hu-HU" sz="2800" dirty="0"/>
              <a:t> alapját.</a:t>
            </a:r>
          </a:p>
        </p:txBody>
      </p:sp>
      <p:graphicFrame>
        <p:nvGraphicFramePr>
          <p:cNvPr id="16" name="Táblázat 15">
            <a:extLst>
              <a:ext uri="{FF2B5EF4-FFF2-40B4-BE49-F238E27FC236}">
                <a16:creationId xmlns:a16="http://schemas.microsoft.com/office/drawing/2014/main" id="{FA01041C-8285-5F23-EA97-6F638D314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868989"/>
              </p:ext>
            </p:extLst>
          </p:nvPr>
        </p:nvGraphicFramePr>
        <p:xfrm>
          <a:off x="606392" y="1496999"/>
          <a:ext cx="5601903" cy="2708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235">
                  <a:extLst>
                    <a:ext uri="{9D8B030D-6E8A-4147-A177-3AD203B41FA5}">
                      <a16:colId xmlns:a16="http://schemas.microsoft.com/office/drawing/2014/main" val="2246905461"/>
                    </a:ext>
                  </a:extLst>
                </a:gridCol>
                <a:gridCol w="1872334">
                  <a:extLst>
                    <a:ext uri="{9D8B030D-6E8A-4147-A177-3AD203B41FA5}">
                      <a16:colId xmlns:a16="http://schemas.microsoft.com/office/drawing/2014/main" val="1609087137"/>
                    </a:ext>
                  </a:extLst>
                </a:gridCol>
                <a:gridCol w="1872334">
                  <a:extLst>
                    <a:ext uri="{9D8B030D-6E8A-4147-A177-3AD203B41FA5}">
                      <a16:colId xmlns:a16="http://schemas.microsoft.com/office/drawing/2014/main" val="1347333"/>
                    </a:ext>
                  </a:extLst>
                </a:gridCol>
              </a:tblGrid>
              <a:tr h="919099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Szálloda építés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Duna-kanyar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650890"/>
                  </a:ext>
                </a:extLst>
              </a:tr>
              <a:tr h="505618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Szántóföld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Természetvédelmi terület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516444"/>
                  </a:ext>
                </a:extLst>
              </a:tr>
              <a:tr h="505618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Mezőgazdaság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Biodiverzitás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847527"/>
                  </a:ext>
                </a:extLst>
              </a:tr>
              <a:tr h="643369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Gazdasági növekedés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A földi ökoszisztéma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809573"/>
                  </a:ext>
                </a:extLst>
              </a:tr>
            </a:tbl>
          </a:graphicData>
        </a:graphic>
      </p:graphicFrame>
      <p:sp>
        <p:nvSpPr>
          <p:cNvPr id="17" name="Szövegdoboz 16">
            <a:extLst>
              <a:ext uri="{FF2B5EF4-FFF2-40B4-BE49-F238E27FC236}">
                <a16:creationId xmlns:a16="http://schemas.microsoft.com/office/drawing/2014/main" id="{0A28C4DE-6575-DBDE-A535-DB2042072B4B}"/>
              </a:ext>
            </a:extLst>
          </p:cNvPr>
          <p:cNvSpPr txBox="1"/>
          <p:nvPr/>
        </p:nvSpPr>
        <p:spPr>
          <a:xfrm rot="5400000">
            <a:off x="4209108" y="3980220"/>
            <a:ext cx="468750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400" b="1" spc="1500" dirty="0" err="1"/>
              <a:t>Ökocentrizmus</a:t>
            </a:r>
            <a:endParaRPr lang="hu-HU" sz="2400" b="1" spc="1500" dirty="0"/>
          </a:p>
        </p:txBody>
      </p:sp>
      <p:cxnSp>
        <p:nvCxnSpPr>
          <p:cNvPr id="19" name="Egyenes összekötő 18">
            <a:extLst>
              <a:ext uri="{FF2B5EF4-FFF2-40B4-BE49-F238E27FC236}">
                <a16:creationId xmlns:a16="http://schemas.microsoft.com/office/drawing/2014/main" id="{21E1E0C8-6E0A-30FD-773A-9E756AA1DF4A}"/>
              </a:ext>
            </a:extLst>
          </p:cNvPr>
          <p:cNvCxnSpPr/>
          <p:nvPr/>
        </p:nvCxnSpPr>
        <p:spPr>
          <a:xfrm>
            <a:off x="606392" y="4119613"/>
            <a:ext cx="560190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08B19EE2-9928-9812-B434-1C4CCB6E05AB}"/>
              </a:ext>
            </a:extLst>
          </p:cNvPr>
          <p:cNvSpPr txBox="1"/>
          <p:nvPr/>
        </p:nvSpPr>
        <p:spPr>
          <a:xfrm rot="5400000">
            <a:off x="-1035021" y="5220159"/>
            <a:ext cx="2662760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400" b="1" spc="400" dirty="0" err="1"/>
              <a:t>Biocentrizmus</a:t>
            </a:r>
            <a:endParaRPr lang="hu-HU" sz="2400" b="1" spc="400" dirty="0"/>
          </a:p>
        </p:txBody>
      </p:sp>
      <p:sp>
        <p:nvSpPr>
          <p:cNvPr id="21" name="Szövegdoboz 20">
            <a:extLst>
              <a:ext uri="{FF2B5EF4-FFF2-40B4-BE49-F238E27FC236}">
                <a16:creationId xmlns:a16="http://schemas.microsoft.com/office/drawing/2014/main" id="{05991D12-085B-878A-C8FC-B9F917D54BD4}"/>
              </a:ext>
            </a:extLst>
          </p:cNvPr>
          <p:cNvSpPr txBox="1"/>
          <p:nvPr/>
        </p:nvSpPr>
        <p:spPr>
          <a:xfrm rot="5400000">
            <a:off x="-1016920" y="2579845"/>
            <a:ext cx="2662763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2400" b="1" dirty="0" err="1"/>
              <a:t>Antropocentrizmus</a:t>
            </a:r>
            <a:endParaRPr lang="hu-HU" sz="2400" b="1" dirty="0"/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B53BFA7B-ADD1-5EA0-7503-46626C205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087442"/>
              </p:ext>
            </p:extLst>
          </p:nvPr>
        </p:nvGraphicFramePr>
        <p:xfrm>
          <a:off x="597929" y="4074149"/>
          <a:ext cx="5601903" cy="2573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235">
                  <a:extLst>
                    <a:ext uri="{9D8B030D-6E8A-4147-A177-3AD203B41FA5}">
                      <a16:colId xmlns:a16="http://schemas.microsoft.com/office/drawing/2014/main" val="3726177031"/>
                    </a:ext>
                  </a:extLst>
                </a:gridCol>
                <a:gridCol w="1872334">
                  <a:extLst>
                    <a:ext uri="{9D8B030D-6E8A-4147-A177-3AD203B41FA5}">
                      <a16:colId xmlns:a16="http://schemas.microsoft.com/office/drawing/2014/main" val="3366813297"/>
                    </a:ext>
                  </a:extLst>
                </a:gridCol>
                <a:gridCol w="1872334">
                  <a:extLst>
                    <a:ext uri="{9D8B030D-6E8A-4147-A177-3AD203B41FA5}">
                      <a16:colId xmlns:a16="http://schemas.microsoft.com/office/drawing/2014/main" val="1922595521"/>
                    </a:ext>
                  </a:extLst>
                </a:gridCol>
              </a:tblGrid>
              <a:tr h="919099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Individuális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 err="1">
                          <a:solidFill>
                            <a:schemeClr val="tx1"/>
                          </a:solidFill>
                        </a:rPr>
                        <a:t>Szupraindividuális</a:t>
                      </a:r>
                      <a:endParaRPr lang="hu-HU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(holisztikus)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077697"/>
                  </a:ext>
                </a:extLst>
              </a:tr>
              <a:tr h="505618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Riska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Szarvasmarha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7939"/>
                  </a:ext>
                </a:extLst>
              </a:tr>
              <a:tr h="505618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Fa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Erdő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814259"/>
                  </a:ext>
                </a:extLst>
              </a:tr>
              <a:tr h="643369"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Vadjuhok</a:t>
                      </a:r>
                    </a:p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megmentése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Vagy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b="0" dirty="0">
                          <a:solidFill>
                            <a:schemeClr val="tx1"/>
                          </a:solidFill>
                        </a:rPr>
                        <a:t>Természetes szelekció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941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014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FFB80-3A50-8758-172D-5074442C2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clipart, vázlat, rajz, Stencil látható&#10;&#10;Automatikusan generált leírás">
            <a:extLst>
              <a:ext uri="{FF2B5EF4-FFF2-40B4-BE49-F238E27FC236}">
                <a16:creationId xmlns:a16="http://schemas.microsoft.com/office/drawing/2014/main" id="{26D3CBF7-0CC7-1C2B-3923-C4503C162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1363498"/>
            <a:ext cx="5372100" cy="5494502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236DDE32-2F2F-CDD6-393B-D0BBC9142DE8}"/>
              </a:ext>
            </a:extLst>
          </p:cNvPr>
          <p:cNvSpPr/>
          <p:nvPr/>
        </p:nvSpPr>
        <p:spPr>
          <a:xfrm>
            <a:off x="6923314" y="3291840"/>
            <a:ext cx="609600" cy="740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B8505BA7-A0C3-1E34-DEB6-B2DCA6A505F9}"/>
              </a:ext>
            </a:extLst>
          </p:cNvPr>
          <p:cNvSpPr/>
          <p:nvPr/>
        </p:nvSpPr>
        <p:spPr>
          <a:xfrm>
            <a:off x="8569234" y="2325189"/>
            <a:ext cx="583475" cy="740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EF857A8C-F542-8972-CDA4-C77F37A990D3}"/>
              </a:ext>
            </a:extLst>
          </p:cNvPr>
          <p:cNvSpPr txBox="1"/>
          <p:nvPr/>
        </p:nvSpPr>
        <p:spPr>
          <a:xfrm>
            <a:off x="255972" y="800903"/>
            <a:ext cx="11680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Különböző természeti rendszerek hordozzák az etikai </a:t>
            </a:r>
            <a:r>
              <a:rPr lang="hu-HU" sz="2800" dirty="0" err="1"/>
              <a:t>megfontolhatóság</a:t>
            </a:r>
            <a:r>
              <a:rPr lang="hu-HU" sz="2800" dirty="0"/>
              <a:t> alapját.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60E58464-3B31-4E0A-0C7D-10017A220F58}"/>
              </a:ext>
            </a:extLst>
          </p:cNvPr>
          <p:cNvSpPr txBox="1"/>
          <p:nvPr/>
        </p:nvSpPr>
        <p:spPr>
          <a:xfrm>
            <a:off x="255971" y="1494974"/>
            <a:ext cx="74137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/>
              <a:t>Aldo</a:t>
            </a:r>
            <a:r>
              <a:rPr lang="hu-HU" dirty="0"/>
              <a:t> </a:t>
            </a:r>
            <a:r>
              <a:rPr lang="hu-HU" b="1" dirty="0"/>
              <a:t>Leopold</a:t>
            </a:r>
            <a:r>
              <a:rPr lang="hu-HU" dirty="0"/>
              <a:t> (1887-1948): Föld etika – </a:t>
            </a:r>
            <a:r>
              <a:rPr lang="hu-HU" i="1" dirty="0"/>
              <a:t>A Sand </a:t>
            </a:r>
            <a:r>
              <a:rPr lang="hu-HU" i="1" dirty="0" err="1"/>
              <a:t>County</a:t>
            </a:r>
            <a:r>
              <a:rPr lang="hu-HU" i="1" dirty="0"/>
              <a:t> </a:t>
            </a:r>
            <a:r>
              <a:rPr lang="hu-HU" i="1" dirty="0" err="1"/>
              <a:t>Almanac</a:t>
            </a:r>
            <a:r>
              <a:rPr lang="hu-HU" i="1" dirty="0"/>
              <a:t> </a:t>
            </a:r>
            <a:r>
              <a:rPr lang="hu-HU" dirty="0"/>
              <a:t>(1949)</a:t>
            </a:r>
            <a:r>
              <a:rPr lang="hu-HU" baseline="30000" dirty="0"/>
              <a:t>1 </a:t>
            </a:r>
          </a:p>
          <a:p>
            <a:r>
              <a:rPr lang="hu-HU" dirty="0"/>
              <a:t>	Erkölcsi rang = közösség fenntartása</a:t>
            </a:r>
          </a:p>
          <a:p>
            <a:pPr marL="342900" indent="-342900">
              <a:buAutoNum type="arabicPeriod"/>
            </a:pPr>
            <a:endParaRPr lang="hu-HU" dirty="0"/>
          </a:p>
          <a:p>
            <a:pPr marL="342900" indent="-342900">
              <a:buAutoNum type="arabicPeriod"/>
            </a:pPr>
            <a:r>
              <a:rPr lang="hu-HU" dirty="0"/>
              <a:t>Az etika szabályi egy közösség tagjai közötti kapcsolatokban alkalmazandóak, illetve a kapcsolatok során nyilvánulnak meg. A tagok a viselkedési szabályok betartásával tarják fenn a közösséget.</a:t>
            </a:r>
          </a:p>
          <a:p>
            <a:pPr marL="342900" indent="-342900">
              <a:buAutoNum type="arabicPeriod"/>
            </a:pPr>
            <a:r>
              <a:rPr lang="hu-HU" dirty="0"/>
              <a:t>Ami segíti a közösség fennmaradását az helyes, ami nem az helytelen.</a:t>
            </a:r>
          </a:p>
          <a:p>
            <a:pPr marL="342900" indent="-342900">
              <a:buAutoNum type="arabicPeriod"/>
            </a:pPr>
            <a:r>
              <a:rPr lang="hu-HU" dirty="0"/>
              <a:t>Kezdetben ez csak az emberek kisebb, törzsi közösségeit jelentette, amelyet a föld-etika a föld-közösség egészére kiterjeszt, beleértve ember és nem-ember tagjait.</a:t>
            </a:r>
          </a:p>
          <a:p>
            <a:pPr marL="342900" indent="-342900">
              <a:buAutoNum type="arabicPeriod"/>
            </a:pPr>
            <a:r>
              <a:rPr lang="hu-HU" dirty="0"/>
              <a:t>Tehát, a föld-közösség fennmaradását támogató viselkedés a helyes viselkedés.</a:t>
            </a:r>
          </a:p>
          <a:p>
            <a:r>
              <a:rPr lang="hu-HU" dirty="0"/>
              <a:t>	</a:t>
            </a:r>
          </a:p>
          <a:p>
            <a:endParaRPr lang="hu-HU" dirty="0"/>
          </a:p>
          <a:p>
            <a:r>
              <a:rPr lang="hu-HU" dirty="0"/>
              <a:t>„Valami akkor jó, helyes, ha segít megőrizni az élő közösségek egységét, stabilitását és szépségét. Rossz, ha nem így cselekszünk.”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912D2E1F-24BE-AADB-86AE-17BF60995D96}"/>
              </a:ext>
            </a:extLst>
          </p:cNvPr>
          <p:cNvSpPr txBox="1"/>
          <p:nvPr/>
        </p:nvSpPr>
        <p:spPr>
          <a:xfrm>
            <a:off x="0" y="6372808"/>
            <a:ext cx="93730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/>
              <a:t>1. Leopold, </a:t>
            </a:r>
            <a:r>
              <a:rPr lang="hu-HU" sz="800" dirty="0" err="1"/>
              <a:t>Aldo</a:t>
            </a:r>
            <a:r>
              <a:rPr lang="hu-HU" sz="800" dirty="0"/>
              <a:t> 1949. The </a:t>
            </a:r>
            <a:r>
              <a:rPr lang="hu-HU" sz="800" dirty="0" err="1"/>
              <a:t>land</a:t>
            </a:r>
            <a:r>
              <a:rPr lang="hu-HU" sz="800" dirty="0"/>
              <a:t> </a:t>
            </a:r>
            <a:r>
              <a:rPr lang="hu-HU" sz="800" dirty="0" err="1"/>
              <a:t>ethic</a:t>
            </a:r>
            <a:r>
              <a:rPr lang="hu-HU" sz="800" dirty="0"/>
              <a:t>. In: Leopold, </a:t>
            </a:r>
            <a:r>
              <a:rPr lang="hu-HU" sz="800" dirty="0" err="1"/>
              <a:t>Aldo</a:t>
            </a:r>
            <a:r>
              <a:rPr lang="hu-HU" sz="800" dirty="0"/>
              <a:t> </a:t>
            </a:r>
            <a:r>
              <a:rPr lang="hu-HU" sz="800" i="1" dirty="0"/>
              <a:t>A Sand </a:t>
            </a:r>
            <a:r>
              <a:rPr lang="hu-HU" sz="800" i="1" dirty="0" err="1"/>
              <a:t>County</a:t>
            </a:r>
            <a:r>
              <a:rPr lang="hu-HU" sz="800" i="1" dirty="0"/>
              <a:t> </a:t>
            </a:r>
            <a:r>
              <a:rPr lang="hu-HU" sz="800" i="1" dirty="0" err="1"/>
              <a:t>Almanac</a:t>
            </a:r>
            <a:r>
              <a:rPr lang="hu-HU" sz="800" dirty="0"/>
              <a:t>. New York: Oxford University Press, 201-226. Magyarul: Lányi András (szerk.) 2000: Természet és szabadság. Budapest: Osiris Kiadó, 103-116.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355B9E50-A3D0-1FF7-CE3D-135DC992CAAC}"/>
              </a:ext>
            </a:extLst>
          </p:cNvPr>
          <p:cNvSpPr txBox="1"/>
          <p:nvPr/>
        </p:nvSpPr>
        <p:spPr>
          <a:xfrm>
            <a:off x="4094051" y="27279"/>
            <a:ext cx="5451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Ökológiaközpontúság</a:t>
            </a:r>
          </a:p>
        </p:txBody>
      </p:sp>
    </p:spTree>
    <p:extLst>
      <p:ext uri="{BB962C8B-B14F-4D97-AF65-F5344CB8AC3E}">
        <p14:creationId xmlns:p14="http://schemas.microsoft.com/office/powerpoint/2010/main" val="2506180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46BA1-166A-37EB-25B4-E2584F089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clipart, vázlat, rajz, Stencil látható&#10;&#10;Automatikusan generált leírás">
            <a:extLst>
              <a:ext uri="{FF2B5EF4-FFF2-40B4-BE49-F238E27FC236}">
                <a16:creationId xmlns:a16="http://schemas.microsoft.com/office/drawing/2014/main" id="{EA3AC5E0-8B24-9116-CF39-AD2833F53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1363498"/>
            <a:ext cx="5372100" cy="5494502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AD898941-A121-2E4C-1FDF-392BAF36078B}"/>
              </a:ext>
            </a:extLst>
          </p:cNvPr>
          <p:cNvSpPr/>
          <p:nvPr/>
        </p:nvSpPr>
        <p:spPr>
          <a:xfrm>
            <a:off x="6923314" y="3291840"/>
            <a:ext cx="609600" cy="740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4367F500-B764-B86A-A407-AEBD1B795CDE}"/>
              </a:ext>
            </a:extLst>
          </p:cNvPr>
          <p:cNvSpPr/>
          <p:nvPr/>
        </p:nvSpPr>
        <p:spPr>
          <a:xfrm>
            <a:off x="8569234" y="2325189"/>
            <a:ext cx="583475" cy="740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F78CC7C4-DC19-350C-3991-30A594A7A97B}"/>
              </a:ext>
            </a:extLst>
          </p:cNvPr>
          <p:cNvSpPr txBox="1"/>
          <p:nvPr/>
        </p:nvSpPr>
        <p:spPr>
          <a:xfrm>
            <a:off x="227980" y="761527"/>
            <a:ext cx="11736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Különböző természeti rendszerek hordozzák az etikai </a:t>
            </a:r>
            <a:r>
              <a:rPr lang="hu-HU" sz="2800" dirty="0" err="1"/>
              <a:t>megfontolhatóság</a:t>
            </a:r>
            <a:r>
              <a:rPr lang="hu-HU" sz="2800" dirty="0"/>
              <a:t> alapját.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5D2A9875-CD16-F65C-1048-2366130C4C60}"/>
              </a:ext>
            </a:extLst>
          </p:cNvPr>
          <p:cNvSpPr txBox="1"/>
          <p:nvPr/>
        </p:nvSpPr>
        <p:spPr>
          <a:xfrm>
            <a:off x="125259" y="1284747"/>
            <a:ext cx="763586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/>
              <a:t>Holmes </a:t>
            </a:r>
            <a:r>
              <a:rPr lang="hu-HU" b="1" dirty="0" err="1"/>
              <a:t>Rolston</a:t>
            </a:r>
            <a:r>
              <a:rPr lang="hu-HU" dirty="0"/>
              <a:t> III (1932 - 2025)</a:t>
            </a:r>
          </a:p>
          <a:p>
            <a:pPr algn="just"/>
            <a:r>
              <a:rPr lang="hu-HU" dirty="0"/>
              <a:t>	Erkölcsi rang = rendszerérték</a:t>
            </a:r>
          </a:p>
          <a:p>
            <a:pPr algn="just"/>
            <a:endParaRPr lang="hu-HU" dirty="0"/>
          </a:p>
          <a:p>
            <a:pPr marL="342900" indent="-342900" algn="just">
              <a:buAutoNum type="arabicPeriod"/>
            </a:pPr>
            <a:r>
              <a:rPr lang="hu-HU" dirty="0"/>
              <a:t>A genetikai program kódolja az élni akarást, ami nem tudatos, de van iránya.</a:t>
            </a:r>
          </a:p>
          <a:p>
            <a:pPr marL="342900" indent="-342900" algn="just">
              <a:buAutoNum type="arabicPeriod"/>
            </a:pPr>
            <a:r>
              <a:rPr lang="hu-HU" dirty="0"/>
              <a:t>Az élet fenntartása a túlélésen és a szaporodáson keresztül az élőlénynek az önérdeke, de ha az élet érték, akkor annak fenntartása is az.</a:t>
            </a:r>
          </a:p>
          <a:p>
            <a:pPr marL="342900" indent="-342900" algn="just">
              <a:buAutoNum type="arabicPeriod"/>
            </a:pPr>
            <a:r>
              <a:rPr lang="hu-HU" dirty="0"/>
              <a:t>Az életet hordozó élőlények egyben érték-hordozók is, tehát mindegy, hogy az érték-ítélő ember ezt igazolja, attól függetlenül az létezik, ott van, ez a belső értékük.</a:t>
            </a:r>
          </a:p>
          <a:p>
            <a:pPr marL="342900" indent="-342900" algn="just">
              <a:buAutoNum type="arabicPeriod"/>
            </a:pPr>
            <a:r>
              <a:rPr lang="hu-HU" dirty="0"/>
              <a:t>A faj értékesebb, mint az egyed, mert ő hordozza a mintát.</a:t>
            </a:r>
          </a:p>
          <a:p>
            <a:pPr marL="342900" indent="-342900" algn="just">
              <a:buAutoNum type="arabicPeriod"/>
            </a:pPr>
            <a:r>
              <a:rPr lang="hu-HU" dirty="0"/>
              <a:t>Ha az eredmény (az élet) értékes, akkor az azt létrehozó folyamatnak (a rendszernek, az ökoszisztémának) is értékesnek kell lennie.</a:t>
            </a:r>
          </a:p>
          <a:p>
            <a:endParaRPr lang="hu-HU" dirty="0"/>
          </a:p>
          <a:p>
            <a:r>
              <a:rPr lang="hu-HU" dirty="0"/>
              <a:t>„Butaság lenne felértékelni az aranytojást, miközben az azt tojó tyúkot leértékeljük. Hiba lenne a tyúkot csak instrumentálisan értékelni. Az aranytojást tojó tyúk rendszerszinten értékes. Mennyivel értékesebb egy olyan ökoszisztéma, amely fajok sokaságát hozza létre, vagy akár, ahogyan azt a következőkben látni fogjuk, egy olyan Föld, amely fajok milliárdjait kelti életre, beleértve minket, embereket is.”</a:t>
            </a:r>
            <a:r>
              <a:rPr lang="hu-HU" baseline="30000" dirty="0"/>
              <a:t>1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2CF3B475-8690-5CFC-5495-590C0AC60A88}"/>
              </a:ext>
            </a:extLst>
          </p:cNvPr>
          <p:cNvSpPr txBox="1"/>
          <p:nvPr/>
        </p:nvSpPr>
        <p:spPr>
          <a:xfrm>
            <a:off x="0" y="6561329"/>
            <a:ext cx="52036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/>
              <a:t>1. </a:t>
            </a:r>
            <a:r>
              <a:rPr lang="hu-HU" sz="800" dirty="0" err="1"/>
              <a:t>Rolston</a:t>
            </a:r>
            <a:r>
              <a:rPr lang="hu-HU" sz="800" dirty="0"/>
              <a:t> III, Holmes 1994. </a:t>
            </a:r>
            <a:r>
              <a:rPr lang="hu-HU" sz="800" dirty="0" err="1"/>
              <a:t>Value</a:t>
            </a:r>
            <a:r>
              <a:rPr lang="hu-HU" sz="800" dirty="0"/>
              <a:t> in </a:t>
            </a:r>
            <a:r>
              <a:rPr lang="hu-HU" sz="800" dirty="0" err="1"/>
              <a:t>Nature</a:t>
            </a:r>
            <a:r>
              <a:rPr lang="hu-HU" sz="800" dirty="0"/>
              <a:t> and </a:t>
            </a:r>
            <a:r>
              <a:rPr lang="hu-HU" sz="800" dirty="0" err="1"/>
              <a:t>the</a:t>
            </a:r>
            <a:r>
              <a:rPr lang="hu-HU" sz="800" dirty="0"/>
              <a:t> </a:t>
            </a:r>
            <a:r>
              <a:rPr lang="hu-HU" sz="800" dirty="0" err="1"/>
              <a:t>Nature</a:t>
            </a:r>
            <a:r>
              <a:rPr lang="hu-HU" sz="800" dirty="0"/>
              <a:t> of </a:t>
            </a:r>
            <a:r>
              <a:rPr lang="hu-HU" sz="800" dirty="0" err="1"/>
              <a:t>Value</a:t>
            </a:r>
            <a:r>
              <a:rPr lang="hu-HU" sz="800" dirty="0"/>
              <a:t>. </a:t>
            </a:r>
            <a:r>
              <a:rPr lang="hu-HU" sz="800" i="1" dirty="0"/>
              <a:t>Royal Institute of </a:t>
            </a:r>
            <a:r>
              <a:rPr lang="hu-HU" sz="800" i="1" dirty="0" err="1"/>
              <a:t>Philosophy</a:t>
            </a:r>
            <a:r>
              <a:rPr lang="hu-HU" sz="800" i="1" dirty="0"/>
              <a:t> </a:t>
            </a:r>
            <a:r>
              <a:rPr lang="hu-HU" sz="800" i="1" dirty="0" err="1"/>
              <a:t>Supplement</a:t>
            </a:r>
            <a:r>
              <a:rPr lang="hu-HU" sz="800" i="1" dirty="0"/>
              <a:t> 36</a:t>
            </a:r>
            <a:r>
              <a:rPr lang="hu-HU" sz="800" dirty="0"/>
              <a:t>: 13-30.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222AC4F7-A370-0F14-8F39-799665100290}"/>
              </a:ext>
            </a:extLst>
          </p:cNvPr>
          <p:cNvSpPr txBox="1"/>
          <p:nvPr/>
        </p:nvSpPr>
        <p:spPr>
          <a:xfrm>
            <a:off x="3827010" y="-50747"/>
            <a:ext cx="5451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Ökológiaközpontúság</a:t>
            </a:r>
          </a:p>
        </p:txBody>
      </p:sp>
    </p:spTree>
    <p:extLst>
      <p:ext uri="{BB962C8B-B14F-4D97-AF65-F5344CB8AC3E}">
        <p14:creationId xmlns:p14="http://schemas.microsoft.com/office/powerpoint/2010/main" val="2906076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87230-72A2-119B-F50E-632F19913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clipart, vázlat, rajz, Stencil látható&#10;&#10;Automatikusan generált leírás">
            <a:extLst>
              <a:ext uri="{FF2B5EF4-FFF2-40B4-BE49-F238E27FC236}">
                <a16:creationId xmlns:a16="http://schemas.microsoft.com/office/drawing/2014/main" id="{C4AC8486-F495-59D3-595C-698DC7F58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1363498"/>
            <a:ext cx="5372100" cy="5494502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3911A3D4-242E-BC87-294B-166606FEC2E8}"/>
              </a:ext>
            </a:extLst>
          </p:cNvPr>
          <p:cNvSpPr/>
          <p:nvPr/>
        </p:nvSpPr>
        <p:spPr>
          <a:xfrm>
            <a:off x="6923314" y="3291840"/>
            <a:ext cx="609600" cy="740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A0610B08-2F61-4693-5098-25FF54B2ED36}"/>
              </a:ext>
            </a:extLst>
          </p:cNvPr>
          <p:cNvSpPr/>
          <p:nvPr/>
        </p:nvSpPr>
        <p:spPr>
          <a:xfrm>
            <a:off x="8569234" y="2325189"/>
            <a:ext cx="583475" cy="740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5BC7F925-41AE-2AC3-B33A-F32882FE055D}"/>
              </a:ext>
            </a:extLst>
          </p:cNvPr>
          <p:cNvSpPr txBox="1"/>
          <p:nvPr/>
        </p:nvSpPr>
        <p:spPr>
          <a:xfrm>
            <a:off x="218649" y="800903"/>
            <a:ext cx="11754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Különböző természeti rendszerek hordozzák az etikai </a:t>
            </a:r>
            <a:r>
              <a:rPr lang="hu-HU" sz="2800" dirty="0" err="1"/>
              <a:t>megfontolhatóság</a:t>
            </a:r>
            <a:r>
              <a:rPr lang="hu-HU" sz="2800" dirty="0"/>
              <a:t> alapját.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8E2EC43F-5CFD-E16F-AF88-BFD0BCDE28FE}"/>
              </a:ext>
            </a:extLst>
          </p:cNvPr>
          <p:cNvSpPr txBox="1"/>
          <p:nvPr/>
        </p:nvSpPr>
        <p:spPr>
          <a:xfrm>
            <a:off x="218649" y="1479531"/>
            <a:ext cx="70190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err="1"/>
              <a:t>Arne</a:t>
            </a:r>
            <a:r>
              <a:rPr lang="hu-HU" dirty="0"/>
              <a:t> </a:t>
            </a:r>
            <a:r>
              <a:rPr lang="hu-HU" b="1" dirty="0" err="1"/>
              <a:t>Næss</a:t>
            </a:r>
            <a:r>
              <a:rPr lang="hu-HU" dirty="0"/>
              <a:t> (1912-2009): T-</a:t>
            </a:r>
            <a:r>
              <a:rPr lang="hu-HU" dirty="0" err="1"/>
              <a:t>ökozófia</a:t>
            </a:r>
            <a:r>
              <a:rPr lang="hu-HU" dirty="0"/>
              <a:t> – mélyökológia </a:t>
            </a:r>
            <a:r>
              <a:rPr lang="hu-HU" baseline="30000" dirty="0"/>
              <a:t>1,2</a:t>
            </a:r>
          </a:p>
          <a:p>
            <a:pPr algn="just"/>
            <a:r>
              <a:rPr lang="hu-HU" dirty="0"/>
              <a:t>	Lételméleti látásmódváltás</a:t>
            </a:r>
          </a:p>
          <a:p>
            <a:endParaRPr lang="hu-HU" dirty="0"/>
          </a:p>
          <a:p>
            <a:pPr marL="342900" indent="-342900">
              <a:buAutoNum type="arabicPeriod"/>
            </a:pPr>
            <a:r>
              <a:rPr lang="hu-HU" dirty="0"/>
              <a:t>Ego = én = a világtól elkülönülő, független létező. (kis én)</a:t>
            </a:r>
          </a:p>
          <a:p>
            <a:pPr marL="342900" indent="-342900">
              <a:buAutoNum type="arabicPeriod"/>
            </a:pPr>
            <a:r>
              <a:rPr lang="hu-HU" dirty="0"/>
              <a:t>Tévedés, mert az elkülönülő, független létezés nem létezik.</a:t>
            </a:r>
          </a:p>
          <a:p>
            <a:pPr marL="342900" indent="-342900">
              <a:buAutoNum type="arabicPeriod"/>
            </a:pPr>
            <a:r>
              <a:rPr lang="hu-HU" dirty="0"/>
              <a:t>A környezetünk hozzánk tartozik, hiszen </a:t>
            </a:r>
            <a:r>
              <a:rPr lang="hu-HU" dirty="0" err="1"/>
              <a:t>nélküle</a:t>
            </a:r>
            <a:r>
              <a:rPr lang="hu-HU" dirty="0"/>
              <a:t> nem tudunk létezni.</a:t>
            </a:r>
          </a:p>
          <a:p>
            <a:pPr marL="342900" indent="-342900">
              <a:buAutoNum type="arabicPeriod"/>
            </a:pPr>
            <a:r>
              <a:rPr lang="hu-HU" dirty="0"/>
              <a:t>Az énünkbe beletartozik a környezetünk is. Azonosulás. (Nagy Én)</a:t>
            </a:r>
          </a:p>
          <a:p>
            <a:pPr marL="342900" indent="-342900">
              <a:buAutoNum type="arabicPeriod"/>
            </a:pPr>
            <a:r>
              <a:rPr lang="hu-HU" dirty="0"/>
              <a:t>Tehát a környezetünk védelme nem külső kényszer, hanem önmagunk védelme -&gt; mély ökológia.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901BED9B-095C-2178-8C24-869527517924}"/>
              </a:ext>
            </a:extLst>
          </p:cNvPr>
          <p:cNvSpPr txBox="1"/>
          <p:nvPr/>
        </p:nvSpPr>
        <p:spPr>
          <a:xfrm>
            <a:off x="0" y="6519446"/>
            <a:ext cx="104486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AutoNum type="arabicPeriod"/>
            </a:pPr>
            <a:r>
              <a:rPr lang="hu-HU" sz="800" dirty="0" err="1"/>
              <a:t>Næss</a:t>
            </a:r>
            <a:r>
              <a:rPr lang="hu-HU" sz="800" dirty="0"/>
              <a:t>, </a:t>
            </a:r>
            <a:r>
              <a:rPr lang="hu-HU" sz="800" dirty="0" err="1"/>
              <a:t>Arne</a:t>
            </a:r>
            <a:r>
              <a:rPr lang="hu-HU" sz="800" dirty="0"/>
              <a:t> 1989. The </a:t>
            </a:r>
            <a:r>
              <a:rPr lang="hu-HU" sz="800" dirty="0" err="1"/>
              <a:t>deep</a:t>
            </a:r>
            <a:r>
              <a:rPr lang="hu-HU" sz="800" dirty="0"/>
              <a:t> </a:t>
            </a:r>
            <a:r>
              <a:rPr lang="hu-HU" sz="800" dirty="0" err="1"/>
              <a:t>ecology</a:t>
            </a:r>
            <a:r>
              <a:rPr lang="hu-HU" sz="800" dirty="0"/>
              <a:t> </a:t>
            </a:r>
            <a:r>
              <a:rPr lang="hu-HU" sz="800" dirty="0" err="1"/>
              <a:t>movement</a:t>
            </a:r>
            <a:r>
              <a:rPr lang="hu-HU" sz="800" dirty="0"/>
              <a:t>. In: </a:t>
            </a:r>
            <a:r>
              <a:rPr lang="hu-HU" sz="800" dirty="0" err="1"/>
              <a:t>Næss</a:t>
            </a:r>
            <a:r>
              <a:rPr lang="hu-HU" sz="800" dirty="0"/>
              <a:t>, </a:t>
            </a:r>
            <a:r>
              <a:rPr lang="hu-HU" sz="800" dirty="0" err="1"/>
              <a:t>Arne</a:t>
            </a:r>
            <a:r>
              <a:rPr lang="hu-HU" sz="800" dirty="0"/>
              <a:t> </a:t>
            </a:r>
            <a:r>
              <a:rPr lang="hu-HU" sz="800" dirty="0" err="1"/>
              <a:t>Ecology</a:t>
            </a:r>
            <a:r>
              <a:rPr lang="hu-HU" sz="800" dirty="0"/>
              <a:t>, </a:t>
            </a:r>
            <a:r>
              <a:rPr lang="hu-HU" sz="800" dirty="0" err="1"/>
              <a:t>Community</a:t>
            </a:r>
            <a:r>
              <a:rPr lang="hu-HU" sz="800" dirty="0"/>
              <a:t> and </a:t>
            </a:r>
            <a:r>
              <a:rPr lang="hu-HU" sz="800" dirty="0" err="1"/>
              <a:t>Lifestyle</a:t>
            </a:r>
            <a:r>
              <a:rPr lang="hu-HU" sz="800" dirty="0"/>
              <a:t>. Cambridge: Cambridge University Press, 27-32. Magyarul: Lányi András (szerk.) 2000: Természet és szabadság. Budapest: Osiris Kiadó, 117-120.</a:t>
            </a:r>
          </a:p>
          <a:p>
            <a:pPr marL="228600" indent="-228600">
              <a:buAutoNum type="arabicPeriod"/>
            </a:pPr>
            <a:r>
              <a:rPr lang="hu-HU" sz="800" dirty="0" err="1"/>
              <a:t>Næss</a:t>
            </a:r>
            <a:r>
              <a:rPr lang="hu-HU" sz="800" dirty="0"/>
              <a:t>, </a:t>
            </a:r>
            <a:r>
              <a:rPr lang="hu-HU" sz="800" dirty="0" err="1"/>
              <a:t>Arne</a:t>
            </a:r>
            <a:r>
              <a:rPr lang="hu-HU" sz="800" dirty="0"/>
              <a:t> 1989. </a:t>
            </a:r>
            <a:r>
              <a:rPr lang="hu-HU" sz="800" dirty="0" err="1"/>
              <a:t>From</a:t>
            </a:r>
            <a:r>
              <a:rPr lang="hu-HU" sz="800" dirty="0"/>
              <a:t> </a:t>
            </a:r>
            <a:r>
              <a:rPr lang="hu-HU" sz="800" dirty="0" err="1"/>
              <a:t>Ecology</a:t>
            </a:r>
            <a:r>
              <a:rPr lang="hu-HU" sz="800" dirty="0"/>
              <a:t> </a:t>
            </a:r>
            <a:r>
              <a:rPr lang="hu-HU" sz="800" dirty="0" err="1"/>
              <a:t>to</a:t>
            </a:r>
            <a:r>
              <a:rPr lang="hu-HU" sz="800" dirty="0"/>
              <a:t> </a:t>
            </a:r>
            <a:r>
              <a:rPr lang="hu-HU" sz="800" dirty="0" err="1"/>
              <a:t>Ecosophy</a:t>
            </a:r>
            <a:r>
              <a:rPr lang="hu-HU" sz="800" dirty="0"/>
              <a:t>. In: </a:t>
            </a:r>
            <a:r>
              <a:rPr lang="hu-HU" sz="800" dirty="0" err="1"/>
              <a:t>Næss</a:t>
            </a:r>
            <a:r>
              <a:rPr lang="hu-HU" sz="800" dirty="0"/>
              <a:t>, </a:t>
            </a:r>
            <a:r>
              <a:rPr lang="hu-HU" sz="800" dirty="0" err="1"/>
              <a:t>Arne</a:t>
            </a:r>
            <a:r>
              <a:rPr lang="hu-HU" sz="800" dirty="0"/>
              <a:t>  </a:t>
            </a:r>
            <a:r>
              <a:rPr lang="hu-HU" sz="800" dirty="0" err="1"/>
              <a:t>Ecology</a:t>
            </a:r>
            <a:r>
              <a:rPr lang="hu-HU" sz="800" dirty="0"/>
              <a:t>, </a:t>
            </a:r>
            <a:r>
              <a:rPr lang="hu-HU" sz="800" dirty="0" err="1"/>
              <a:t>Community</a:t>
            </a:r>
            <a:r>
              <a:rPr lang="hu-HU" sz="800" dirty="0"/>
              <a:t> and </a:t>
            </a:r>
            <a:r>
              <a:rPr lang="hu-HU" sz="800" dirty="0" err="1"/>
              <a:t>Lifestyle</a:t>
            </a:r>
            <a:r>
              <a:rPr lang="hu-HU" sz="800" dirty="0"/>
              <a:t>. Cambridge: Cambridge University Press, 51-67. Magyarul: Lányi András (szerk.) 2000: Természet és szabadság. Budapest: Osiris Kiadó, 61-71.</a:t>
            </a:r>
            <a:endParaRPr lang="en-GB" sz="800" dirty="0"/>
          </a:p>
        </p:txBody>
      </p:sp>
      <p:graphicFrame>
        <p:nvGraphicFramePr>
          <p:cNvPr id="3" name="Táblázat 2">
            <a:extLst>
              <a:ext uri="{FF2B5EF4-FFF2-40B4-BE49-F238E27FC236}">
                <a16:creationId xmlns:a16="http://schemas.microsoft.com/office/drawing/2014/main" id="{BE72941E-7257-C8BD-BB6F-798C2A677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213079"/>
              </p:ext>
            </p:extLst>
          </p:nvPr>
        </p:nvGraphicFramePr>
        <p:xfrm>
          <a:off x="307974" y="4189893"/>
          <a:ext cx="6615340" cy="196399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623946">
                  <a:extLst>
                    <a:ext uri="{9D8B030D-6E8A-4147-A177-3AD203B41FA5}">
                      <a16:colId xmlns:a16="http://schemas.microsoft.com/office/drawing/2014/main" val="649088403"/>
                    </a:ext>
                  </a:extLst>
                </a:gridCol>
                <a:gridCol w="2991394">
                  <a:extLst>
                    <a:ext uri="{9D8B030D-6E8A-4147-A177-3AD203B41FA5}">
                      <a16:colId xmlns:a16="http://schemas.microsoft.com/office/drawing/2014/main" val="2753373728"/>
                    </a:ext>
                  </a:extLst>
                </a:gridCol>
              </a:tblGrid>
              <a:tr h="362696">
                <a:tc>
                  <a:txBody>
                    <a:bodyPr/>
                    <a:lstStyle/>
                    <a:p>
                      <a:r>
                        <a:rPr lang="hu-HU" dirty="0"/>
                        <a:t>Sekély ökológia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Mély ökológia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8292"/>
                  </a:ext>
                </a:extLst>
              </a:tr>
              <a:tr h="399558">
                <a:tc>
                  <a:txBody>
                    <a:bodyPr/>
                    <a:lstStyle/>
                    <a:p>
                      <a:r>
                        <a:rPr lang="hu-HU" dirty="0"/>
                        <a:t>Középpontban az ember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a természet egésze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386119"/>
                  </a:ext>
                </a:extLst>
              </a:tr>
              <a:tr h="399558">
                <a:tc>
                  <a:txBody>
                    <a:bodyPr/>
                    <a:lstStyle/>
                    <a:p>
                      <a:r>
                        <a:rPr lang="hu-HU" dirty="0"/>
                        <a:t>A környezet hasznos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belső értékkel bír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274988"/>
                  </a:ext>
                </a:extLst>
              </a:tr>
              <a:tr h="399558">
                <a:tc>
                  <a:txBody>
                    <a:bodyPr/>
                    <a:lstStyle/>
                    <a:p>
                      <a:r>
                        <a:rPr lang="hu-HU" dirty="0"/>
                        <a:t>A megoldás: környezetvédelem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életmódváltás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978706"/>
                  </a:ext>
                </a:extLst>
              </a:tr>
              <a:tr h="399558">
                <a:tc>
                  <a:txBody>
                    <a:bodyPr/>
                    <a:lstStyle/>
                    <a:p>
                      <a:r>
                        <a:rPr lang="en-GB" dirty="0" err="1"/>
                        <a:t>Hogyan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használjuk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fenntarthatóan</a:t>
                      </a:r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Hogyan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éljünk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harmóniában</a:t>
                      </a:r>
                      <a:r>
                        <a:rPr lang="en-GB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4927846"/>
                  </a:ext>
                </a:extLst>
              </a:tr>
            </a:tbl>
          </a:graphicData>
        </a:graphic>
      </p:graphicFrame>
      <p:sp>
        <p:nvSpPr>
          <p:cNvPr id="5" name="Szövegdoboz 4">
            <a:extLst>
              <a:ext uri="{FF2B5EF4-FFF2-40B4-BE49-F238E27FC236}">
                <a16:creationId xmlns:a16="http://schemas.microsoft.com/office/drawing/2014/main" id="{8FC9E16D-D2F2-C27B-60A6-FBB07ED13FA8}"/>
              </a:ext>
            </a:extLst>
          </p:cNvPr>
          <p:cNvSpPr txBox="1"/>
          <p:nvPr/>
        </p:nvSpPr>
        <p:spPr>
          <a:xfrm>
            <a:off x="3827010" y="-50747"/>
            <a:ext cx="5451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Ökológiaközpontúság</a:t>
            </a:r>
          </a:p>
        </p:txBody>
      </p:sp>
    </p:spTree>
    <p:extLst>
      <p:ext uri="{BB962C8B-B14F-4D97-AF65-F5344CB8AC3E}">
        <p14:creationId xmlns:p14="http://schemas.microsoft.com/office/powerpoint/2010/main" val="1299154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AA604-9704-EC59-DE11-93DA61D8B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clipart, vázlat, rajz, Stencil látható&#10;&#10;Automatikusan generált leírás">
            <a:extLst>
              <a:ext uri="{FF2B5EF4-FFF2-40B4-BE49-F238E27FC236}">
                <a16:creationId xmlns:a16="http://schemas.microsoft.com/office/drawing/2014/main" id="{30BDC932-05AE-7091-F7CF-7978A0FB73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1363498"/>
            <a:ext cx="5372100" cy="5494502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2143F41F-6588-95DB-5B8D-2F0EFEA9EE0D}"/>
              </a:ext>
            </a:extLst>
          </p:cNvPr>
          <p:cNvSpPr/>
          <p:nvPr/>
        </p:nvSpPr>
        <p:spPr>
          <a:xfrm>
            <a:off x="6923314" y="3291840"/>
            <a:ext cx="609600" cy="740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43734431-14C2-7520-2D40-B90E1D8331B4}"/>
              </a:ext>
            </a:extLst>
          </p:cNvPr>
          <p:cNvSpPr/>
          <p:nvPr/>
        </p:nvSpPr>
        <p:spPr>
          <a:xfrm>
            <a:off x="8569234" y="2325189"/>
            <a:ext cx="583475" cy="740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28F1B493-3612-5309-2016-FB3DC912B26F}"/>
              </a:ext>
            </a:extLst>
          </p:cNvPr>
          <p:cNvSpPr txBox="1"/>
          <p:nvPr/>
        </p:nvSpPr>
        <p:spPr>
          <a:xfrm>
            <a:off x="213984" y="823588"/>
            <a:ext cx="117640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Különböző természeti rendszerek hordozzák az etikai </a:t>
            </a:r>
            <a:r>
              <a:rPr lang="hu-HU" sz="2800" dirty="0" err="1"/>
              <a:t>megfontolhatóság</a:t>
            </a:r>
            <a:r>
              <a:rPr lang="hu-HU" sz="2800" dirty="0"/>
              <a:t> alapját.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70EFD103-98A3-57DF-2B91-05235DD47A7D}"/>
              </a:ext>
            </a:extLst>
          </p:cNvPr>
          <p:cNvSpPr txBox="1"/>
          <p:nvPr/>
        </p:nvSpPr>
        <p:spPr>
          <a:xfrm>
            <a:off x="213984" y="1381283"/>
            <a:ext cx="74441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/>
              <a:t>James </a:t>
            </a:r>
            <a:r>
              <a:rPr lang="hu-HU" dirty="0" err="1"/>
              <a:t>Ephraim</a:t>
            </a:r>
            <a:r>
              <a:rPr lang="hu-HU" dirty="0"/>
              <a:t> </a:t>
            </a:r>
            <a:r>
              <a:rPr lang="hu-HU" b="1" dirty="0" err="1"/>
              <a:t>Lovelock</a:t>
            </a:r>
            <a:r>
              <a:rPr lang="hu-HU" dirty="0"/>
              <a:t> (1919-2022): Gaia elmélet </a:t>
            </a:r>
            <a:r>
              <a:rPr lang="hu-HU" baseline="30000" dirty="0"/>
              <a:t>1,2</a:t>
            </a:r>
          </a:p>
          <a:p>
            <a:r>
              <a:rPr lang="hu-HU" dirty="0"/>
              <a:t>	Szemléletmódváltás</a:t>
            </a:r>
          </a:p>
          <a:p>
            <a:endParaRPr lang="hu-HU" dirty="0"/>
          </a:p>
          <a:p>
            <a:r>
              <a:rPr lang="hu-HU" b="1" dirty="0"/>
              <a:t>Gaia</a:t>
            </a:r>
            <a:r>
              <a:rPr lang="hu-HU" dirty="0"/>
              <a:t> (1979) </a:t>
            </a:r>
            <a:r>
              <a:rPr lang="hu-HU" b="1" dirty="0"/>
              <a:t>hipotézis</a:t>
            </a:r>
            <a:r>
              <a:rPr lang="hu-HU" dirty="0"/>
              <a:t>: az élőlények maguk alakították ki és tartják fenn az élet számára szükséges feltételeket a Földön, tehát nem fizikai, kémia folyamatok eredménye, amelyekhez az élőlények csak utóbb alkalmazkodnak.</a:t>
            </a:r>
          </a:p>
          <a:p>
            <a:endParaRPr lang="hu-HU" dirty="0"/>
          </a:p>
          <a:p>
            <a:r>
              <a:rPr lang="hu-HU" dirty="0" err="1"/>
              <a:t>Daisyworld</a:t>
            </a:r>
            <a:r>
              <a:rPr lang="hu-HU" dirty="0"/>
              <a:t> - százszorszép-világ szimuláció</a:t>
            </a:r>
            <a:r>
              <a:rPr lang="hu-HU" baseline="30000" dirty="0"/>
              <a:t>3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5826F539-B328-46CE-B10D-695D7D625143}"/>
              </a:ext>
            </a:extLst>
          </p:cNvPr>
          <p:cNvSpPr txBox="1"/>
          <p:nvPr/>
        </p:nvSpPr>
        <p:spPr>
          <a:xfrm>
            <a:off x="134851" y="6431161"/>
            <a:ext cx="5622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dirty="0" err="1"/>
              <a:t>Lovelock</a:t>
            </a:r>
            <a:r>
              <a:rPr lang="hu-HU" sz="800" dirty="0"/>
              <a:t>, James </a:t>
            </a:r>
            <a:r>
              <a:rPr lang="hu-HU" sz="800" dirty="0" err="1"/>
              <a:t>Ephraim</a:t>
            </a:r>
            <a:r>
              <a:rPr lang="hu-HU" sz="800" dirty="0"/>
              <a:t> 1979. Gaia. A földi élet egy új nézőpontból. (ifj. Árkos Antal ford., 1990.) Budapest: Göncöl Kiadó.</a:t>
            </a:r>
          </a:p>
          <a:p>
            <a:pPr marL="342900" indent="-342900">
              <a:buAutoNum type="arabicPeriod"/>
            </a:pPr>
            <a:r>
              <a:rPr lang="en-GB" sz="800" dirty="0"/>
              <a:t>Lovelock, James Ephraim 2010. Gaia </a:t>
            </a:r>
            <a:r>
              <a:rPr lang="en-GB" sz="800" dirty="0" err="1"/>
              <a:t>halványuló</a:t>
            </a:r>
            <a:r>
              <a:rPr lang="en-GB" sz="800" dirty="0"/>
              <a:t> arca. </a:t>
            </a:r>
            <a:r>
              <a:rPr lang="en-GB" sz="800" dirty="0" err="1"/>
              <a:t>Utolsó</a:t>
            </a:r>
            <a:r>
              <a:rPr lang="en-GB" sz="800" dirty="0"/>
              <a:t> </a:t>
            </a:r>
            <a:r>
              <a:rPr lang="en-GB" sz="800" dirty="0" err="1"/>
              <a:t>figyelmeztetés</a:t>
            </a:r>
            <a:r>
              <a:rPr lang="en-GB" sz="800" dirty="0"/>
              <a:t>. Budapest: </a:t>
            </a:r>
            <a:r>
              <a:rPr lang="en-GB" sz="800" dirty="0" err="1"/>
              <a:t>Akadémiai</a:t>
            </a:r>
            <a:r>
              <a:rPr lang="en-GB" sz="800" dirty="0"/>
              <a:t> </a:t>
            </a:r>
            <a:r>
              <a:rPr lang="en-GB" sz="800" dirty="0" err="1"/>
              <a:t>Kiadó</a:t>
            </a:r>
            <a:r>
              <a:rPr lang="en-GB" sz="800" dirty="0"/>
              <a:t>.</a:t>
            </a:r>
            <a:endParaRPr lang="hu-HU" sz="800" dirty="0"/>
          </a:p>
          <a:p>
            <a:pPr marL="342900" indent="-342900">
              <a:buAutoNum type="arabicPeriod"/>
            </a:pPr>
            <a:r>
              <a:rPr lang="en-GB" sz="800" dirty="0">
                <a:hlinkClick r:id="rId3"/>
              </a:rPr>
              <a:t>https://en.wikipedia.org/wiki/Daisyworld</a:t>
            </a:r>
            <a:endParaRPr lang="hu-HU" sz="800" dirty="0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7B2C90A2-67FB-3E5F-33C5-7FBEA2088320}"/>
              </a:ext>
            </a:extLst>
          </p:cNvPr>
          <p:cNvSpPr txBox="1"/>
          <p:nvPr/>
        </p:nvSpPr>
        <p:spPr>
          <a:xfrm>
            <a:off x="213984" y="3809911"/>
            <a:ext cx="702890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/>
              <a:t>Gaia</a:t>
            </a:r>
            <a:r>
              <a:rPr lang="hu-HU" dirty="0"/>
              <a:t> (1988) </a:t>
            </a:r>
            <a:r>
              <a:rPr lang="hu-HU" b="1" dirty="0"/>
              <a:t>elmélet</a:t>
            </a:r>
            <a:r>
              <a:rPr lang="hu-HU" dirty="0"/>
              <a:t>: „… amely a Földet olyan önszabályozó rendszernek tekinti, amelyet az élő organizmusok összessége, a felszíni kőzetek, az óceán és a légkör alkotnak, szorosan összekapcsolódva, fejlődő rendszerként. Az elmélet szerint a rendszer célja a felszíni állapotok a lehető legoptimálisabb szinten való tartása az éppen létező élet számára.”</a:t>
            </a:r>
          </a:p>
          <a:p>
            <a:endParaRPr lang="hu-HU" dirty="0"/>
          </a:p>
          <a:p>
            <a:r>
              <a:rPr lang="hu-HU" dirty="0"/>
              <a:t>Gaia célja, hogy az életfeltételek optimálisak legyenek, azaz Gaia nem „foglalkozik” a rendszert alkotó egyes szereplők részérdekeivel, hanem csak az „érdekli”, hogy az élet fennmaradjon.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8FC49C9B-5666-524F-39F0-ACD657F828C2}"/>
              </a:ext>
            </a:extLst>
          </p:cNvPr>
          <p:cNvSpPr txBox="1"/>
          <p:nvPr/>
        </p:nvSpPr>
        <p:spPr>
          <a:xfrm>
            <a:off x="3827010" y="-50747"/>
            <a:ext cx="5451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Ökológiaközpontúság</a:t>
            </a:r>
          </a:p>
        </p:txBody>
      </p:sp>
    </p:spTree>
    <p:extLst>
      <p:ext uri="{BB962C8B-B14F-4D97-AF65-F5344CB8AC3E}">
        <p14:creationId xmlns:p14="http://schemas.microsoft.com/office/powerpoint/2010/main" val="741931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B11DA-F5E6-7A3F-BCF9-EB9FF4D9F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clipart, vázlat, rajz, Stencil látható&#10;&#10;Automatikusan generált leírás">
            <a:extLst>
              <a:ext uri="{FF2B5EF4-FFF2-40B4-BE49-F238E27FC236}">
                <a16:creationId xmlns:a16="http://schemas.microsoft.com/office/drawing/2014/main" id="{71F3732B-551E-E3DA-ECAC-F3D169E00B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9900" y="1363498"/>
            <a:ext cx="5372100" cy="5494502"/>
          </a:xfrm>
          <a:prstGeom prst="rect">
            <a:avLst/>
          </a:prstGeom>
        </p:spPr>
      </p:pic>
      <p:sp>
        <p:nvSpPr>
          <p:cNvPr id="8" name="Téglalap 7">
            <a:extLst>
              <a:ext uri="{FF2B5EF4-FFF2-40B4-BE49-F238E27FC236}">
                <a16:creationId xmlns:a16="http://schemas.microsoft.com/office/drawing/2014/main" id="{A1054EB1-E530-E8D8-9679-CB9E60473D7D}"/>
              </a:ext>
            </a:extLst>
          </p:cNvPr>
          <p:cNvSpPr/>
          <p:nvPr/>
        </p:nvSpPr>
        <p:spPr>
          <a:xfrm>
            <a:off x="6923314" y="3291840"/>
            <a:ext cx="609600" cy="7402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9E5C21B5-F740-B4F6-093C-40FA3E26C648}"/>
              </a:ext>
            </a:extLst>
          </p:cNvPr>
          <p:cNvSpPr/>
          <p:nvPr/>
        </p:nvSpPr>
        <p:spPr>
          <a:xfrm>
            <a:off x="8569234" y="2325189"/>
            <a:ext cx="583475" cy="7402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9F715E50-6F4D-CD59-AFFA-BB0285D9B75B}"/>
              </a:ext>
            </a:extLst>
          </p:cNvPr>
          <p:cNvSpPr txBox="1"/>
          <p:nvPr/>
        </p:nvSpPr>
        <p:spPr>
          <a:xfrm>
            <a:off x="223315" y="840278"/>
            <a:ext cx="11745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Különböző természeti rendszerek hordozzák az etikai </a:t>
            </a:r>
            <a:r>
              <a:rPr lang="hu-HU" sz="2800" dirty="0" err="1"/>
              <a:t>megfontolhatóság</a:t>
            </a:r>
            <a:r>
              <a:rPr lang="hu-HU" sz="2800" dirty="0"/>
              <a:t> alapját.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4944D357-8DA6-C333-536D-AC07BD3B9B2F}"/>
              </a:ext>
            </a:extLst>
          </p:cNvPr>
          <p:cNvSpPr txBox="1"/>
          <p:nvPr/>
        </p:nvSpPr>
        <p:spPr>
          <a:xfrm>
            <a:off x="223314" y="1586524"/>
            <a:ext cx="755370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Kritika</a:t>
            </a:r>
          </a:p>
          <a:p>
            <a:endParaRPr lang="hu-HU" dirty="0"/>
          </a:p>
          <a:p>
            <a:pPr marL="342900" indent="-342900">
              <a:buAutoNum type="arabicParenBoth"/>
            </a:pPr>
            <a:r>
              <a:rPr lang="hu-HU" b="1" dirty="0"/>
              <a:t>Faj fogalmának meghatározása: 26 különböző fogalom.</a:t>
            </a:r>
            <a:r>
              <a:rPr lang="hu-HU" baseline="30000" dirty="0"/>
              <a:t>1</a:t>
            </a:r>
          </a:p>
          <a:p>
            <a:r>
              <a:rPr lang="hu-HU" dirty="0"/>
              <a:t>„... én a faj fogalmát önkényesnek tartom, amelyet az egymásra közelről hasonlító </a:t>
            </a:r>
            <a:r>
              <a:rPr lang="hu-HU" dirty="0" err="1"/>
              <a:t>egyedek</a:t>
            </a:r>
            <a:r>
              <a:rPr lang="hu-HU" dirty="0"/>
              <a:t> csoportjára a kényelem kedvéért használunk…”</a:t>
            </a:r>
            <a:r>
              <a:rPr lang="hu-HU" baseline="30000" dirty="0"/>
              <a:t>2</a:t>
            </a:r>
          </a:p>
          <a:p>
            <a:endParaRPr lang="hu-HU" dirty="0"/>
          </a:p>
          <a:p>
            <a:r>
              <a:rPr lang="hu-HU" b="1" dirty="0"/>
              <a:t>(2) Egyéni érdek vagy közösségi érdek? </a:t>
            </a:r>
          </a:p>
          <a:p>
            <a:r>
              <a:rPr lang="hu-HU" dirty="0"/>
              <a:t>Egy kihalás szélén lévő, de érzőképtelen növényfaj megmentése indokolhatja-e érzőképes állatok elpusztítását?</a:t>
            </a:r>
          </a:p>
          <a:p>
            <a:endParaRPr lang="hu-HU" dirty="0"/>
          </a:p>
          <a:p>
            <a:r>
              <a:rPr lang="hu-HU" b="1" dirty="0"/>
              <a:t>(3) Állatvédők vagy természetvédők?</a:t>
            </a:r>
          </a:p>
          <a:p>
            <a:r>
              <a:rPr lang="hu-HU" dirty="0"/>
              <a:t>Megmentsük a Balaton jegébe fagyott hattyút vagy hagyjuk, hogy a róka lakmározzon belőle?</a:t>
            </a:r>
          </a:p>
          <a:p>
            <a:endParaRPr lang="hu-HU" dirty="0"/>
          </a:p>
          <a:p>
            <a:r>
              <a:rPr lang="hu-HU" b="1" dirty="0"/>
              <a:t>(4) Természeti elvek vagy etika?</a:t>
            </a:r>
          </a:p>
          <a:p>
            <a:r>
              <a:rPr lang="hu-HU" dirty="0"/>
              <a:t> A természet törvényei jók, az emberek esetében is az lenne a jó, ha követnénk őket?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C01930B3-E540-2865-89AA-48F08A635CA3}"/>
              </a:ext>
            </a:extLst>
          </p:cNvPr>
          <p:cNvSpPr txBox="1"/>
          <p:nvPr/>
        </p:nvSpPr>
        <p:spPr>
          <a:xfrm>
            <a:off x="223315" y="6456218"/>
            <a:ext cx="53786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kern="100" dirty="0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  <a:hlinkClick r:id="rId3"/>
              </a:rPr>
              <a:t>https://ncse.ngo/species-kinds-and-evolution</a:t>
            </a:r>
            <a:endParaRPr lang="hu-HU" sz="800" kern="100" dirty="0">
              <a:latin typeface="Liberation Serif" panose="02020603050405020304" pitchFamily="18" charset="0"/>
              <a:ea typeface="NSimSun" panose="02010609030101010101" pitchFamily="49" charset="-122"/>
              <a:cs typeface="Lucida Sans" panose="020B0602030504020204" pitchFamily="34" charset="0"/>
            </a:endParaRPr>
          </a:p>
          <a:p>
            <a:pPr marL="342900" indent="-342900">
              <a:buAutoNum type="arabicPeriod"/>
            </a:pPr>
            <a:r>
              <a:rPr lang="hu-HU" sz="800" kern="100" dirty="0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Darwin, Charles 1859. A fajok eredete természetes kiválasztás útján. (</a:t>
            </a:r>
            <a:r>
              <a:rPr lang="hu-HU" sz="800" kern="100" dirty="0" err="1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Kampis</a:t>
            </a:r>
            <a:r>
              <a:rPr lang="hu-HU" sz="800" kern="100" dirty="0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 György ford. 2001.) Budapest: </a:t>
            </a:r>
            <a:r>
              <a:rPr lang="hu-HU" sz="800" kern="100" dirty="0" err="1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Typotex</a:t>
            </a:r>
            <a:r>
              <a:rPr lang="hu-HU" sz="800" kern="100" dirty="0">
                <a:latin typeface="Liberation Serif" panose="02020603050405020304" pitchFamily="18" charset="0"/>
                <a:ea typeface="NSimSun" panose="02010609030101010101" pitchFamily="49" charset="-122"/>
                <a:cs typeface="Lucida Sans" panose="020B0602030504020204" pitchFamily="34" charset="0"/>
              </a:rPr>
              <a:t>.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827471C8-CE03-2899-86E0-21CB3BD70722}"/>
              </a:ext>
            </a:extLst>
          </p:cNvPr>
          <p:cNvSpPr txBox="1"/>
          <p:nvPr/>
        </p:nvSpPr>
        <p:spPr>
          <a:xfrm>
            <a:off x="3827010" y="-50747"/>
            <a:ext cx="5451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Ökológiaközpontúság</a:t>
            </a:r>
          </a:p>
        </p:txBody>
      </p:sp>
    </p:spTree>
    <p:extLst>
      <p:ext uri="{BB962C8B-B14F-4D97-AF65-F5344CB8AC3E}">
        <p14:creationId xmlns:p14="http://schemas.microsoft.com/office/powerpoint/2010/main" val="2936644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kör, szöveg látható">
            <a:extLst>
              <a:ext uri="{FF2B5EF4-FFF2-40B4-BE49-F238E27FC236}">
                <a16:creationId xmlns:a16="http://schemas.microsoft.com/office/drawing/2014/main" id="{E6952436-2131-8E33-460B-69BFB76D8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31" y="0"/>
            <a:ext cx="6896966" cy="6858000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C0340CD4-6D37-61A2-873C-8609BC0044A3}"/>
              </a:ext>
            </a:extLst>
          </p:cNvPr>
          <p:cNvSpPr txBox="1"/>
          <p:nvPr/>
        </p:nvSpPr>
        <p:spPr>
          <a:xfrm>
            <a:off x="7095197" y="283028"/>
            <a:ext cx="4724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b="1" dirty="0"/>
              <a:t>Fennmaradó kérdések:</a:t>
            </a:r>
          </a:p>
          <a:p>
            <a:pPr algn="ctr"/>
            <a:endParaRPr lang="hu-HU" dirty="0"/>
          </a:p>
          <a:p>
            <a:pPr algn="ctr"/>
            <a:r>
              <a:rPr lang="en-GB" sz="2400" dirty="0"/>
              <a:t>Ki </a:t>
            </a:r>
            <a:r>
              <a:rPr lang="en-GB" sz="2400" dirty="0" err="1"/>
              <a:t>az</a:t>
            </a:r>
            <a:r>
              <a:rPr lang="en-GB" sz="2400" dirty="0"/>
              <a:t>, </a:t>
            </a:r>
            <a:r>
              <a:rPr lang="en-GB" sz="2400" dirty="0" err="1"/>
              <a:t>aki</a:t>
            </a:r>
            <a:r>
              <a:rPr lang="en-GB" sz="2400" dirty="0"/>
              <a:t> </a:t>
            </a:r>
            <a:r>
              <a:rPr lang="en-GB" sz="2400" dirty="0" err="1"/>
              <a:t>etikai</a:t>
            </a:r>
            <a:r>
              <a:rPr lang="en-GB" sz="2400" dirty="0"/>
              <a:t> </a:t>
            </a:r>
            <a:r>
              <a:rPr lang="en-GB" sz="2400" dirty="0" err="1"/>
              <a:t>cselekvőnek</a:t>
            </a:r>
            <a:r>
              <a:rPr lang="en-GB" sz="2400" dirty="0"/>
              <a:t> </a:t>
            </a:r>
            <a:r>
              <a:rPr lang="en-GB" sz="2400" dirty="0" err="1"/>
              <a:t>számít</a:t>
            </a:r>
            <a:r>
              <a:rPr lang="en-GB" sz="2400" dirty="0"/>
              <a:t>? </a:t>
            </a:r>
            <a:endParaRPr lang="hu-HU" sz="2400" dirty="0"/>
          </a:p>
          <a:p>
            <a:pPr algn="ctr"/>
            <a:endParaRPr lang="hu-HU" sz="2400" dirty="0"/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Ki </a:t>
            </a:r>
            <a:r>
              <a:rPr lang="en-GB" sz="2400" dirty="0" err="1"/>
              <a:t>az</a:t>
            </a:r>
            <a:r>
              <a:rPr lang="en-GB" sz="2400" dirty="0"/>
              <a:t>, </a:t>
            </a:r>
            <a:r>
              <a:rPr lang="en-GB" sz="2400" dirty="0" err="1"/>
              <a:t>aki</a:t>
            </a:r>
            <a:r>
              <a:rPr lang="en-GB" sz="2400" dirty="0"/>
              <a:t> </a:t>
            </a:r>
            <a:r>
              <a:rPr lang="en-GB" sz="2400" dirty="0" err="1"/>
              <a:t>tud</a:t>
            </a:r>
            <a:r>
              <a:rPr lang="en-GB" sz="2400" dirty="0"/>
              <a:t> </a:t>
            </a:r>
            <a:r>
              <a:rPr lang="en-GB" sz="2400" dirty="0" err="1"/>
              <a:t>változtatni</a:t>
            </a:r>
            <a:r>
              <a:rPr lang="en-GB" sz="2400" dirty="0"/>
              <a:t> a </a:t>
            </a:r>
            <a:r>
              <a:rPr lang="en-GB" sz="2400" dirty="0" err="1"/>
              <a:t>cselekvésein</a:t>
            </a:r>
            <a:r>
              <a:rPr lang="en-GB" sz="2400" dirty="0"/>
              <a:t>?</a:t>
            </a:r>
            <a:endParaRPr lang="hu-HU" sz="2400" dirty="0"/>
          </a:p>
          <a:p>
            <a:pPr algn="ctr"/>
            <a:endParaRPr lang="hu-HU" sz="2400" dirty="0"/>
          </a:p>
          <a:p>
            <a:pPr algn="ctr"/>
            <a:endParaRPr lang="en-GB" sz="2400" dirty="0"/>
          </a:p>
          <a:p>
            <a:pPr algn="ctr"/>
            <a:r>
              <a:rPr lang="en-GB" sz="2400" dirty="0"/>
              <a:t>Cui bono? Cui </a:t>
            </a:r>
            <a:r>
              <a:rPr lang="en-GB" sz="2400" dirty="0" err="1"/>
              <a:t>prodest</a:t>
            </a:r>
            <a:r>
              <a:rPr lang="en-GB" sz="2400" dirty="0"/>
              <a:t>?</a:t>
            </a:r>
          </a:p>
          <a:p>
            <a:endParaRPr lang="en-GB" dirty="0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06841624-36E9-45F1-F3D0-BF0CE45B9451}"/>
              </a:ext>
            </a:extLst>
          </p:cNvPr>
          <p:cNvSpPr txBox="1"/>
          <p:nvPr/>
        </p:nvSpPr>
        <p:spPr>
          <a:xfrm>
            <a:off x="115107" y="6594764"/>
            <a:ext cx="20569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800" dirty="0">
                <a:hlinkClick r:id="rId3"/>
              </a:rPr>
              <a:t>https://neobiota.pensoft.net/article/79070/</a:t>
            </a:r>
            <a:r>
              <a:rPr lang="hu-HU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4694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58AD93FA-4531-B7B0-E3F0-0E9B8B6F816C}"/>
              </a:ext>
            </a:extLst>
          </p:cNvPr>
          <p:cNvSpPr txBox="1"/>
          <p:nvPr/>
        </p:nvSpPr>
        <p:spPr>
          <a:xfrm>
            <a:off x="240145" y="147783"/>
            <a:ext cx="1171170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TARTALOMJEGYZÉK</a:t>
            </a:r>
          </a:p>
          <a:p>
            <a:endParaRPr lang="hu-HU" sz="2400" dirty="0"/>
          </a:p>
          <a:p>
            <a:r>
              <a:rPr lang="hu-HU" sz="2000" dirty="0"/>
              <a:t>1. Előadás (2026. 04. 23.)	</a:t>
            </a:r>
          </a:p>
          <a:p>
            <a:pPr algn="ctr"/>
            <a:r>
              <a:rPr lang="hu-HU" sz="2000" dirty="0"/>
              <a:t>Léptékváltások -&gt; Következmények </a:t>
            </a:r>
          </a:p>
          <a:p>
            <a:pPr algn="ctr"/>
            <a:r>
              <a:rPr lang="hu-HU" sz="2400" b="1" dirty="0"/>
              <a:t>Lokális -&gt; Globális </a:t>
            </a:r>
          </a:p>
          <a:p>
            <a:pPr algn="ctr"/>
            <a:r>
              <a:rPr lang="hu-HU" sz="2400" b="1" dirty="0"/>
              <a:t>Ember-Ember -&gt; Ember-Természet</a:t>
            </a:r>
          </a:p>
          <a:p>
            <a:pPr algn="ctr"/>
            <a:r>
              <a:rPr lang="hu-HU" sz="2000" dirty="0"/>
              <a:t>Miért létezik a környezetetika és mi az?</a:t>
            </a:r>
          </a:p>
          <a:p>
            <a:endParaRPr lang="hu-HU" sz="2400" dirty="0"/>
          </a:p>
          <a:p>
            <a:r>
              <a:rPr lang="hu-HU" sz="2000" dirty="0"/>
              <a:t>2. Előadás (2026. 05. 07.)	</a:t>
            </a:r>
          </a:p>
          <a:p>
            <a:pPr algn="ctr"/>
            <a:r>
              <a:rPr lang="hu-HU" sz="2000" dirty="0"/>
              <a:t>Értékváltások -&gt; Lehetőségek</a:t>
            </a:r>
          </a:p>
          <a:p>
            <a:pPr algn="ctr"/>
            <a:r>
              <a:rPr lang="hu-HU" sz="2400" b="1" dirty="0"/>
              <a:t>Antropocentrikus -&gt; </a:t>
            </a:r>
            <a:r>
              <a:rPr lang="hu-HU" sz="2400" b="1" dirty="0" err="1"/>
              <a:t>Biocentrikus</a:t>
            </a:r>
            <a:r>
              <a:rPr lang="hu-HU" sz="2400" b="1" dirty="0"/>
              <a:t> -&gt; </a:t>
            </a:r>
            <a:r>
              <a:rPr lang="hu-HU" sz="2400" b="1" dirty="0" err="1"/>
              <a:t>Ökocentrikus</a:t>
            </a:r>
            <a:endParaRPr lang="hu-HU" sz="2400" b="1" dirty="0"/>
          </a:p>
          <a:p>
            <a:pPr algn="ctr"/>
            <a:r>
              <a:rPr lang="hu-HU" sz="2000" dirty="0"/>
              <a:t>Milyen környezetetikai elgondolások vannak?</a:t>
            </a:r>
          </a:p>
          <a:p>
            <a:endParaRPr lang="hu-HU" sz="2400" dirty="0"/>
          </a:p>
          <a:p>
            <a:r>
              <a:rPr lang="hu-HU" sz="2000" dirty="0"/>
              <a:t>3. Előadás (2026. 05. 14.)	</a:t>
            </a:r>
          </a:p>
          <a:p>
            <a:pPr algn="ctr"/>
            <a:r>
              <a:rPr lang="hu-HU" sz="2000" dirty="0"/>
              <a:t>Nézőpontváltások -&gt; Kihívások</a:t>
            </a:r>
          </a:p>
          <a:p>
            <a:pPr algn="ctr"/>
            <a:r>
              <a:rPr lang="hu-HU" sz="2400" b="1" dirty="0"/>
              <a:t>Természettudományosság -&gt; </a:t>
            </a:r>
            <a:r>
              <a:rPr lang="hu-HU" sz="2400" b="1" dirty="0" err="1"/>
              <a:t>Emergens</a:t>
            </a:r>
            <a:r>
              <a:rPr lang="hu-HU" sz="2400" b="1" dirty="0"/>
              <a:t> hierarchikusság -&gt; Erényetika</a:t>
            </a:r>
          </a:p>
          <a:p>
            <a:pPr algn="ctr"/>
            <a:r>
              <a:rPr lang="hu-HU" sz="2000" dirty="0"/>
              <a:t>Mi az a környezeti erényetika?</a:t>
            </a:r>
          </a:p>
          <a:p>
            <a:pPr algn="ctr"/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9041595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B7A6B9D5-A819-9E00-F5D8-F93CE6CDF3CB}"/>
              </a:ext>
            </a:extLst>
          </p:cNvPr>
          <p:cNvSpPr txBox="1"/>
          <p:nvPr/>
        </p:nvSpPr>
        <p:spPr>
          <a:xfrm>
            <a:off x="2200469" y="2505670"/>
            <a:ext cx="7791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1427901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107B6639-1257-ADF4-7F5F-B833C0A38373}"/>
              </a:ext>
            </a:extLst>
          </p:cNvPr>
          <p:cNvSpPr txBox="1"/>
          <p:nvPr/>
        </p:nvSpPr>
        <p:spPr>
          <a:xfrm>
            <a:off x="180489" y="6305005"/>
            <a:ext cx="1156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800" dirty="0"/>
              <a:t>1., </a:t>
            </a:r>
            <a:r>
              <a:rPr lang="hu-HU" sz="800" b="1" dirty="0" err="1"/>
              <a:t>Aldo</a:t>
            </a:r>
            <a:r>
              <a:rPr lang="hu-HU" sz="800" b="1" dirty="0"/>
              <a:t>, Leopold </a:t>
            </a:r>
            <a:r>
              <a:rPr lang="hu-HU" sz="800" dirty="0"/>
              <a:t>1949. The </a:t>
            </a:r>
            <a:r>
              <a:rPr lang="hu-HU" sz="800" dirty="0" err="1"/>
              <a:t>land</a:t>
            </a:r>
            <a:r>
              <a:rPr lang="hu-HU" sz="800" dirty="0"/>
              <a:t> </a:t>
            </a:r>
            <a:r>
              <a:rPr lang="hu-HU" sz="800" dirty="0" err="1"/>
              <a:t>ethic</a:t>
            </a:r>
            <a:r>
              <a:rPr lang="hu-HU" sz="800" dirty="0"/>
              <a:t>. In: Leopold </a:t>
            </a:r>
            <a:r>
              <a:rPr lang="hu-HU" sz="800" dirty="0" err="1"/>
              <a:t>Aldo</a:t>
            </a:r>
            <a:r>
              <a:rPr lang="hu-HU" sz="800" dirty="0"/>
              <a:t> </a:t>
            </a:r>
            <a:r>
              <a:rPr lang="hu-HU" sz="800" i="1" dirty="0"/>
              <a:t>A Sand </a:t>
            </a:r>
            <a:r>
              <a:rPr lang="hu-HU" sz="800" i="1" dirty="0" err="1"/>
              <a:t>County</a:t>
            </a:r>
            <a:r>
              <a:rPr lang="hu-HU" sz="800" i="1" dirty="0"/>
              <a:t> </a:t>
            </a:r>
            <a:r>
              <a:rPr lang="hu-HU" sz="800" i="1" dirty="0" err="1"/>
              <a:t>Almanac</a:t>
            </a:r>
            <a:r>
              <a:rPr lang="hu-HU" sz="800" dirty="0"/>
              <a:t>. New York: Oxford University Press, 201-226.  Magyarul: Lányi András (szerk.) 2000. Természet és szabadság. Budapest: Osiris Kiadó, 103-116.</a:t>
            </a:r>
          </a:p>
          <a:p>
            <a:r>
              <a:rPr lang="hu-HU" sz="800" dirty="0"/>
              <a:t>2., </a:t>
            </a:r>
            <a:r>
              <a:rPr lang="hu-HU" sz="800" b="1" dirty="0"/>
              <a:t>Wigner, Eugene P</a:t>
            </a:r>
            <a:r>
              <a:rPr lang="hu-HU" sz="800" dirty="0"/>
              <a:t>. 1950. The </a:t>
            </a:r>
            <a:r>
              <a:rPr lang="hu-HU" sz="800" dirty="0" err="1"/>
              <a:t>Limits</a:t>
            </a:r>
            <a:r>
              <a:rPr lang="hu-HU" sz="800" dirty="0"/>
              <a:t> of Science. </a:t>
            </a:r>
            <a:r>
              <a:rPr lang="en-US" sz="800" dirty="0"/>
              <a:t>Proceedings of the American Philosophical Society</a:t>
            </a:r>
            <a:r>
              <a:rPr lang="hu-HU" sz="800" dirty="0"/>
              <a:t> </a:t>
            </a:r>
            <a:r>
              <a:rPr lang="en-US" sz="800" dirty="0"/>
              <a:t>Vol. 94, No. 5, pp. 422-427</a:t>
            </a:r>
            <a:r>
              <a:rPr lang="hu-HU" sz="800" dirty="0"/>
              <a:t>. Magyarul: </a:t>
            </a:r>
            <a:r>
              <a:rPr lang="hu-HU" sz="800" dirty="0" err="1"/>
              <a:t>Ropolyi</a:t>
            </a:r>
            <a:r>
              <a:rPr lang="hu-HU" sz="800" dirty="0"/>
              <a:t> László (szerk.) 2005. Wigner Jenő válogatott írásai. Budapest: </a:t>
            </a:r>
            <a:r>
              <a:rPr lang="hu-HU" sz="800" dirty="0" err="1"/>
              <a:t>Typotex</a:t>
            </a:r>
            <a:r>
              <a:rPr lang="hu-HU" sz="800" dirty="0"/>
              <a:t> Kiadó, 400-419.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7D5C9589-A6B8-ADEB-DF9E-B83C6BB5D666}"/>
              </a:ext>
            </a:extLst>
          </p:cNvPr>
          <p:cNvSpPr txBox="1"/>
          <p:nvPr/>
        </p:nvSpPr>
        <p:spPr>
          <a:xfrm>
            <a:off x="558907" y="3995820"/>
            <a:ext cx="108091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/>
              <a:t>„Bizonyos, hogy az ember eddig nem volt képes arra, hogy életfelfogását </a:t>
            </a:r>
          </a:p>
          <a:p>
            <a:pPr algn="ctr"/>
            <a:r>
              <a:rPr lang="hu-HU" sz="2800" dirty="0"/>
              <a:t>összhangba hozza azzal a felelősséggel, amelyet megnövekedett hatalma </a:t>
            </a:r>
          </a:p>
          <a:p>
            <a:pPr algn="ctr"/>
            <a:r>
              <a:rPr lang="hu-HU" sz="2800" dirty="0"/>
              <a:t>helyezett a vállára; félnünk kell, hogy az összhangnak ez a hiánya </a:t>
            </a:r>
          </a:p>
          <a:p>
            <a:pPr algn="ctr"/>
            <a:r>
              <a:rPr lang="hu-HU" sz="2800" dirty="0"/>
              <a:t>katasztrófát eredményez.”</a:t>
            </a:r>
            <a:r>
              <a:rPr lang="hu-HU" sz="2800" baseline="30000" dirty="0"/>
              <a:t>2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0BBBD0B6-2BBC-53A1-66F0-3B3902A70A6E}"/>
              </a:ext>
            </a:extLst>
          </p:cNvPr>
          <p:cNvSpPr txBox="1"/>
          <p:nvPr/>
        </p:nvSpPr>
        <p:spPr>
          <a:xfrm>
            <a:off x="256598" y="90042"/>
            <a:ext cx="1469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Mottó: </a:t>
            </a: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DABDB889-2697-98F1-A813-0CD1195E0829}"/>
              </a:ext>
            </a:extLst>
          </p:cNvPr>
          <p:cNvSpPr txBox="1"/>
          <p:nvPr/>
        </p:nvSpPr>
        <p:spPr>
          <a:xfrm>
            <a:off x="576668" y="393974"/>
            <a:ext cx="11038663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/>
              <a:t>„Az emberi történelemből remélhetőleg megtanultuk, </a:t>
            </a:r>
          </a:p>
          <a:p>
            <a:pPr algn="ctr"/>
            <a:r>
              <a:rPr lang="hu-HU" sz="2800" dirty="0"/>
              <a:t>hogy a leigázó szerep végül saját vereségünkhöz vezet. </a:t>
            </a:r>
          </a:p>
          <a:p>
            <a:pPr algn="ctr"/>
            <a:r>
              <a:rPr lang="hu-HU" sz="2800" dirty="0"/>
              <a:t>Miért? </a:t>
            </a:r>
          </a:p>
          <a:p>
            <a:pPr algn="ctr"/>
            <a:r>
              <a:rPr lang="hu-HU" sz="2800" dirty="0"/>
              <a:t>Mert ebben a szerepben elkerülhetetlen, hogy a leigázó </a:t>
            </a:r>
            <a:r>
              <a:rPr lang="hu-HU" sz="2800" i="1" dirty="0"/>
              <a:t>ex </a:t>
            </a:r>
            <a:r>
              <a:rPr lang="hu-HU" sz="2800" i="1" dirty="0" err="1"/>
              <a:t>cathedra</a:t>
            </a:r>
            <a:r>
              <a:rPr lang="hu-HU" sz="2800" i="1" dirty="0"/>
              <a:t> </a:t>
            </a:r>
            <a:r>
              <a:rPr lang="hu-HU" sz="2800" dirty="0"/>
              <a:t>tudja, </a:t>
            </a:r>
          </a:p>
          <a:p>
            <a:pPr algn="ctr"/>
            <a:r>
              <a:rPr lang="hu-HU" sz="2800" dirty="0"/>
              <a:t>hogy mitől működik egy közösség, ki és mi fontos benne, ki és mi nem – </a:t>
            </a:r>
          </a:p>
          <a:p>
            <a:pPr algn="ctr"/>
            <a:r>
              <a:rPr lang="hu-HU" sz="2800" dirty="0"/>
              <a:t>ám minden esetben az derül ki a végén, hogy egyiket sem tudta, </a:t>
            </a:r>
          </a:p>
          <a:p>
            <a:pPr algn="ctr"/>
            <a:r>
              <a:rPr lang="hu-HU" sz="2800" dirty="0"/>
              <a:t>ezért dől minden uralom a saját dugájába.”</a:t>
            </a:r>
            <a:r>
              <a:rPr lang="hu-HU" sz="2800" baseline="300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3902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07EA3CA8-3558-780E-4EF9-D97C15626ABB}"/>
              </a:ext>
            </a:extLst>
          </p:cNvPr>
          <p:cNvSpPr txBox="1"/>
          <p:nvPr/>
        </p:nvSpPr>
        <p:spPr>
          <a:xfrm>
            <a:off x="4046590" y="112924"/>
            <a:ext cx="39985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hu-HU" sz="5400" b="1" dirty="0">
                <a:solidFill>
                  <a:prstClr val="black"/>
                </a:solidFill>
              </a:rPr>
              <a:t>ERKÖLCSI RANG</a:t>
            </a:r>
          </a:p>
        </p:txBody>
      </p:sp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98B9811F-4A4D-238F-EDA6-C21F401C42A4}"/>
              </a:ext>
            </a:extLst>
          </p:cNvPr>
          <p:cNvGrpSpPr/>
          <p:nvPr/>
        </p:nvGrpSpPr>
        <p:grpSpPr>
          <a:xfrm>
            <a:off x="518826" y="2149081"/>
            <a:ext cx="11154348" cy="541631"/>
            <a:chOff x="528062" y="1687263"/>
            <a:chExt cx="11154348" cy="541631"/>
          </a:xfrm>
        </p:grpSpPr>
        <p:sp>
          <p:nvSpPr>
            <p:cNvPr id="8" name="Szövegdoboz 7">
              <a:extLst>
                <a:ext uri="{FF2B5EF4-FFF2-40B4-BE49-F238E27FC236}">
                  <a16:creationId xmlns:a16="http://schemas.microsoft.com/office/drawing/2014/main" id="{C90ACDE5-FBFA-FE6D-D2E0-D5AAE7B4D77D}"/>
                </a:ext>
              </a:extLst>
            </p:cNvPr>
            <p:cNvSpPr txBox="1"/>
            <p:nvPr/>
          </p:nvSpPr>
          <p:spPr>
            <a:xfrm>
              <a:off x="5754257" y="1687263"/>
              <a:ext cx="12376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800" dirty="0"/>
                <a:t>Ember</a:t>
              </a:r>
            </a:p>
          </p:txBody>
        </p:sp>
        <p:sp>
          <p:nvSpPr>
            <p:cNvPr id="9" name="Szövegdoboz 8">
              <a:extLst>
                <a:ext uri="{FF2B5EF4-FFF2-40B4-BE49-F238E27FC236}">
                  <a16:creationId xmlns:a16="http://schemas.microsoft.com/office/drawing/2014/main" id="{0FAAB613-C557-9AA8-50CC-8379AEEE0BBB}"/>
                </a:ext>
              </a:extLst>
            </p:cNvPr>
            <p:cNvSpPr txBox="1"/>
            <p:nvPr/>
          </p:nvSpPr>
          <p:spPr>
            <a:xfrm>
              <a:off x="10444739" y="1705674"/>
              <a:ext cx="12376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800" dirty="0"/>
                <a:t>Ember</a:t>
              </a:r>
            </a:p>
          </p:txBody>
        </p:sp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id="{108CDC5C-F108-5587-3290-14B47772BD6A}"/>
                </a:ext>
              </a:extLst>
            </p:cNvPr>
            <p:cNvSpPr txBox="1"/>
            <p:nvPr/>
          </p:nvSpPr>
          <p:spPr>
            <a:xfrm>
              <a:off x="528062" y="1687263"/>
              <a:ext cx="177338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2800" dirty="0"/>
                <a:t>Természet</a:t>
              </a:r>
            </a:p>
          </p:txBody>
        </p:sp>
        <p:cxnSp>
          <p:nvCxnSpPr>
            <p:cNvPr id="12" name="Egyenes összekötő nyíllal 11">
              <a:extLst>
                <a:ext uri="{FF2B5EF4-FFF2-40B4-BE49-F238E27FC236}">
                  <a16:creationId xmlns:a16="http://schemas.microsoft.com/office/drawing/2014/main" id="{DC8A42D4-6A8C-14F9-AA6F-90B713F53787}"/>
                </a:ext>
              </a:extLst>
            </p:cNvPr>
            <p:cNvCxnSpPr/>
            <p:nvPr/>
          </p:nvCxnSpPr>
          <p:spPr>
            <a:xfrm>
              <a:off x="2247466" y="1967284"/>
              <a:ext cx="350981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nyíllal 12">
              <a:extLst>
                <a:ext uri="{FF2B5EF4-FFF2-40B4-BE49-F238E27FC236}">
                  <a16:creationId xmlns:a16="http://schemas.microsoft.com/office/drawing/2014/main" id="{ACB326A4-1E87-50AA-702A-26AEA5D03787}"/>
                </a:ext>
              </a:extLst>
            </p:cNvPr>
            <p:cNvCxnSpPr/>
            <p:nvPr/>
          </p:nvCxnSpPr>
          <p:spPr>
            <a:xfrm>
              <a:off x="6934921" y="1967284"/>
              <a:ext cx="3509818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Gondolatbuborék: felhő 16">
            <a:extLst>
              <a:ext uri="{FF2B5EF4-FFF2-40B4-BE49-F238E27FC236}">
                <a16:creationId xmlns:a16="http://schemas.microsoft.com/office/drawing/2014/main" id="{9DC59918-FA6D-4C9C-5E43-0CECDB1CC737}"/>
              </a:ext>
            </a:extLst>
          </p:cNvPr>
          <p:cNvSpPr/>
          <p:nvPr/>
        </p:nvSpPr>
        <p:spPr>
          <a:xfrm>
            <a:off x="8192655" y="51937"/>
            <a:ext cx="3676072" cy="1943116"/>
          </a:xfrm>
          <a:prstGeom prst="cloudCallou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48FDEF8F-60E1-3C54-2C93-A6B2E4D7A53A}"/>
              </a:ext>
            </a:extLst>
          </p:cNvPr>
          <p:cNvSpPr txBox="1"/>
          <p:nvPr/>
        </p:nvSpPr>
        <p:spPr>
          <a:xfrm>
            <a:off x="8349673" y="364896"/>
            <a:ext cx="3362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Erényetika</a:t>
            </a:r>
          </a:p>
          <a:p>
            <a:pPr algn="ctr"/>
            <a:r>
              <a:rPr lang="hu-HU" sz="2400" dirty="0"/>
              <a:t>Következményetika</a:t>
            </a:r>
          </a:p>
          <a:p>
            <a:pPr algn="ctr"/>
            <a:r>
              <a:rPr lang="hu-HU" sz="2400" dirty="0"/>
              <a:t>Kötelességetika</a:t>
            </a:r>
          </a:p>
        </p:txBody>
      </p:sp>
      <p:sp>
        <p:nvSpPr>
          <p:cNvPr id="18" name="Szövegdoboz 17">
            <a:extLst>
              <a:ext uri="{FF2B5EF4-FFF2-40B4-BE49-F238E27FC236}">
                <a16:creationId xmlns:a16="http://schemas.microsoft.com/office/drawing/2014/main" id="{2FE56043-2F6F-6DF0-A8DD-6432383CE0CF}"/>
              </a:ext>
            </a:extLst>
          </p:cNvPr>
          <p:cNvSpPr txBox="1"/>
          <p:nvPr/>
        </p:nvSpPr>
        <p:spPr>
          <a:xfrm>
            <a:off x="7232072" y="2826327"/>
            <a:ext cx="42210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Erkölcsi rang: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Be nem avatkozás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Segítségnyújtás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Méltányos bánásmód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D5AC876D-328C-C691-6D83-4572560C345C}"/>
              </a:ext>
            </a:extLst>
          </p:cNvPr>
          <p:cNvSpPr txBox="1"/>
          <p:nvPr/>
        </p:nvSpPr>
        <p:spPr>
          <a:xfrm>
            <a:off x="7130473" y="5449455"/>
            <a:ext cx="38053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Belső tulajdonság vagy </a:t>
            </a:r>
            <a:r>
              <a:rPr lang="hu-HU" sz="2400" dirty="0" err="1"/>
              <a:t>intrinzikus</a:t>
            </a:r>
            <a:r>
              <a:rPr lang="hu-HU" sz="2400" dirty="0"/>
              <a:t> érték </a:t>
            </a:r>
          </a:p>
          <a:p>
            <a:pPr algn="ctr"/>
            <a:r>
              <a:rPr lang="hu-HU" sz="2400" dirty="0"/>
              <a:t>(Kognitív képességek)</a:t>
            </a:r>
          </a:p>
        </p:txBody>
      </p:sp>
      <p:cxnSp>
        <p:nvCxnSpPr>
          <p:cNvPr id="21" name="Egyenes összekötő nyíllal 20">
            <a:extLst>
              <a:ext uri="{FF2B5EF4-FFF2-40B4-BE49-F238E27FC236}">
                <a16:creationId xmlns:a16="http://schemas.microsoft.com/office/drawing/2014/main" id="{8CF70DB0-EA2D-3103-6B55-6676BF555A14}"/>
              </a:ext>
            </a:extLst>
          </p:cNvPr>
          <p:cNvCxnSpPr/>
          <p:nvPr/>
        </p:nvCxnSpPr>
        <p:spPr>
          <a:xfrm flipV="1">
            <a:off x="9033164" y="4395987"/>
            <a:ext cx="0" cy="10534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gyenes összekötő nyíllal 22">
            <a:extLst>
              <a:ext uri="{FF2B5EF4-FFF2-40B4-BE49-F238E27FC236}">
                <a16:creationId xmlns:a16="http://schemas.microsoft.com/office/drawing/2014/main" id="{2EE5E9BB-D5E8-DB65-DAE0-00CFDB943E62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3582955" y="6049620"/>
            <a:ext cx="3547518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Szövegdoboz 23">
            <a:extLst>
              <a:ext uri="{FF2B5EF4-FFF2-40B4-BE49-F238E27FC236}">
                <a16:creationId xmlns:a16="http://schemas.microsoft.com/office/drawing/2014/main" id="{48D14B0B-43C7-B297-CC87-3D1E62E97FBC}"/>
              </a:ext>
            </a:extLst>
          </p:cNvPr>
          <p:cNvSpPr txBox="1"/>
          <p:nvPr/>
        </p:nvSpPr>
        <p:spPr>
          <a:xfrm>
            <a:off x="2292206" y="5551300"/>
            <a:ext cx="6573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6000" b="1" dirty="0"/>
              <a:t>?</a:t>
            </a:r>
          </a:p>
        </p:txBody>
      </p:sp>
      <p:cxnSp>
        <p:nvCxnSpPr>
          <p:cNvPr id="26" name="Egyenes összekötő nyíllal 25">
            <a:extLst>
              <a:ext uri="{FF2B5EF4-FFF2-40B4-BE49-F238E27FC236}">
                <a16:creationId xmlns:a16="http://schemas.microsoft.com/office/drawing/2014/main" id="{A4653263-7C62-F3F8-A05D-8214523158CD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2620892" y="4428898"/>
            <a:ext cx="0" cy="11224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Egyenlőségjel 29">
            <a:extLst>
              <a:ext uri="{FF2B5EF4-FFF2-40B4-BE49-F238E27FC236}">
                <a16:creationId xmlns:a16="http://schemas.microsoft.com/office/drawing/2014/main" id="{DD7C3051-B150-4724-E663-EBD1A29E40A9}"/>
              </a:ext>
            </a:extLst>
          </p:cNvPr>
          <p:cNvSpPr/>
          <p:nvPr/>
        </p:nvSpPr>
        <p:spPr>
          <a:xfrm>
            <a:off x="4861363" y="3303336"/>
            <a:ext cx="1548677" cy="756699"/>
          </a:xfrm>
          <a:prstGeom prst="mathEqual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31" name="Szövegdoboz 30">
            <a:extLst>
              <a:ext uri="{FF2B5EF4-FFF2-40B4-BE49-F238E27FC236}">
                <a16:creationId xmlns:a16="http://schemas.microsoft.com/office/drawing/2014/main" id="{26172508-044B-0092-067E-A164F4B2D3DE}"/>
              </a:ext>
            </a:extLst>
          </p:cNvPr>
          <p:cNvSpPr txBox="1"/>
          <p:nvPr/>
        </p:nvSpPr>
        <p:spPr>
          <a:xfrm>
            <a:off x="1405516" y="2766675"/>
            <a:ext cx="42210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Erkölcsi rang: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Be nem avatkozás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Segítségnyújtás</a:t>
            </a:r>
          </a:p>
          <a:p>
            <a:pPr marL="285750" indent="-285750">
              <a:buFontTx/>
              <a:buChar char="-"/>
            </a:pPr>
            <a:r>
              <a:rPr lang="hu-HU" sz="2400" dirty="0"/>
              <a:t>Méltányos bánásmód</a:t>
            </a:r>
          </a:p>
        </p:txBody>
      </p:sp>
      <p:sp>
        <p:nvSpPr>
          <p:cNvPr id="35" name="Gondolatbuborék: felhő 34">
            <a:extLst>
              <a:ext uri="{FF2B5EF4-FFF2-40B4-BE49-F238E27FC236}">
                <a16:creationId xmlns:a16="http://schemas.microsoft.com/office/drawing/2014/main" id="{7CBD2F77-EDCA-E931-79FC-BB584C723B25}"/>
              </a:ext>
            </a:extLst>
          </p:cNvPr>
          <p:cNvSpPr/>
          <p:nvPr/>
        </p:nvSpPr>
        <p:spPr>
          <a:xfrm>
            <a:off x="619513" y="221101"/>
            <a:ext cx="3417573" cy="1540987"/>
          </a:xfrm>
          <a:prstGeom prst="cloud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6" name="Téglalap 35">
            <a:extLst>
              <a:ext uri="{FF2B5EF4-FFF2-40B4-BE49-F238E27FC236}">
                <a16:creationId xmlns:a16="http://schemas.microsoft.com/office/drawing/2014/main" id="{F017520A-9610-5DD9-9A07-E76559052755}"/>
              </a:ext>
            </a:extLst>
          </p:cNvPr>
          <p:cNvSpPr/>
          <p:nvPr/>
        </p:nvSpPr>
        <p:spPr>
          <a:xfrm>
            <a:off x="1405516" y="1644272"/>
            <a:ext cx="506411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Szabadkézi sokszög: alakzat 40">
            <a:extLst>
              <a:ext uri="{FF2B5EF4-FFF2-40B4-BE49-F238E27FC236}">
                <a16:creationId xmlns:a16="http://schemas.microsoft.com/office/drawing/2014/main" id="{779E67B6-9024-9975-FF20-D2060B7D5F08}"/>
              </a:ext>
            </a:extLst>
          </p:cNvPr>
          <p:cNvSpPr/>
          <p:nvPr/>
        </p:nvSpPr>
        <p:spPr>
          <a:xfrm>
            <a:off x="1376082" y="1631179"/>
            <a:ext cx="518000" cy="72599"/>
          </a:xfrm>
          <a:custGeom>
            <a:avLst/>
            <a:gdLst>
              <a:gd name="connsiteX0" fmla="*/ 0 w 518000"/>
              <a:gd name="connsiteY0" fmla="*/ 13845 h 72599"/>
              <a:gd name="connsiteX1" fmla="*/ 103094 w 518000"/>
              <a:gd name="connsiteY1" fmla="*/ 49703 h 72599"/>
              <a:gd name="connsiteX2" fmla="*/ 255494 w 518000"/>
              <a:gd name="connsiteY2" fmla="*/ 72115 h 72599"/>
              <a:gd name="connsiteX3" fmla="*/ 309283 w 518000"/>
              <a:gd name="connsiteY3" fmla="*/ 63150 h 72599"/>
              <a:gd name="connsiteX4" fmla="*/ 434789 w 518000"/>
              <a:gd name="connsiteY4" fmla="*/ 40739 h 72599"/>
              <a:gd name="connsiteX5" fmla="*/ 457200 w 518000"/>
              <a:gd name="connsiteY5" fmla="*/ 13845 h 72599"/>
              <a:gd name="connsiteX6" fmla="*/ 515471 w 518000"/>
              <a:gd name="connsiteY6" fmla="*/ 397 h 72599"/>
              <a:gd name="connsiteX7" fmla="*/ 502024 w 518000"/>
              <a:gd name="connsiteY7" fmla="*/ 4880 h 72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8000" h="72599">
                <a:moveTo>
                  <a:pt x="0" y="13845"/>
                </a:moveTo>
                <a:cubicBezTo>
                  <a:pt x="30256" y="26918"/>
                  <a:pt x="60512" y="39991"/>
                  <a:pt x="103094" y="49703"/>
                </a:cubicBezTo>
                <a:cubicBezTo>
                  <a:pt x="145676" y="59415"/>
                  <a:pt x="221129" y="69874"/>
                  <a:pt x="255494" y="72115"/>
                </a:cubicBezTo>
                <a:cubicBezTo>
                  <a:pt x="289859" y="74356"/>
                  <a:pt x="279401" y="68379"/>
                  <a:pt x="309283" y="63150"/>
                </a:cubicBezTo>
                <a:cubicBezTo>
                  <a:pt x="339165" y="57921"/>
                  <a:pt x="410136" y="48956"/>
                  <a:pt x="434789" y="40739"/>
                </a:cubicBezTo>
                <a:cubicBezTo>
                  <a:pt x="459442" y="32522"/>
                  <a:pt x="443753" y="20569"/>
                  <a:pt x="457200" y="13845"/>
                </a:cubicBezTo>
                <a:cubicBezTo>
                  <a:pt x="470647" y="7121"/>
                  <a:pt x="508000" y="1891"/>
                  <a:pt x="515471" y="397"/>
                </a:cubicBezTo>
                <a:cubicBezTo>
                  <a:pt x="522942" y="-1097"/>
                  <a:pt x="512483" y="1891"/>
                  <a:pt x="502024" y="4880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Ellipszis 41">
            <a:extLst>
              <a:ext uri="{FF2B5EF4-FFF2-40B4-BE49-F238E27FC236}">
                <a16:creationId xmlns:a16="http://schemas.microsoft.com/office/drawing/2014/main" id="{BF0F6AD2-C43C-EC76-FAB2-C7DF5691592D}"/>
              </a:ext>
            </a:extLst>
          </p:cNvPr>
          <p:cNvSpPr/>
          <p:nvPr/>
        </p:nvSpPr>
        <p:spPr>
          <a:xfrm>
            <a:off x="2602600" y="1686448"/>
            <a:ext cx="400576" cy="30860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3" name="Ellipszis 42">
            <a:extLst>
              <a:ext uri="{FF2B5EF4-FFF2-40B4-BE49-F238E27FC236}">
                <a16:creationId xmlns:a16="http://schemas.microsoft.com/office/drawing/2014/main" id="{37051727-4D58-28A1-235D-9F0BD611F2CE}"/>
              </a:ext>
            </a:extLst>
          </p:cNvPr>
          <p:cNvSpPr/>
          <p:nvPr/>
        </p:nvSpPr>
        <p:spPr>
          <a:xfrm>
            <a:off x="2877671" y="1882588"/>
            <a:ext cx="197223" cy="20683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Ellipszis 43">
            <a:extLst>
              <a:ext uri="{FF2B5EF4-FFF2-40B4-BE49-F238E27FC236}">
                <a16:creationId xmlns:a16="http://schemas.microsoft.com/office/drawing/2014/main" id="{66AC89C3-4911-AEEB-36E8-26BB557AADE1}"/>
              </a:ext>
            </a:extLst>
          </p:cNvPr>
          <p:cNvSpPr/>
          <p:nvPr/>
        </p:nvSpPr>
        <p:spPr>
          <a:xfrm>
            <a:off x="2995840" y="1986004"/>
            <a:ext cx="146289" cy="16307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5" name="Szövegdoboz 44">
            <a:extLst>
              <a:ext uri="{FF2B5EF4-FFF2-40B4-BE49-F238E27FC236}">
                <a16:creationId xmlns:a16="http://schemas.microsoft.com/office/drawing/2014/main" id="{207B8083-1509-6F5C-EF83-179F512942EE}"/>
              </a:ext>
            </a:extLst>
          </p:cNvPr>
          <p:cNvSpPr txBox="1"/>
          <p:nvPr/>
        </p:nvSpPr>
        <p:spPr>
          <a:xfrm>
            <a:off x="926233" y="617146"/>
            <a:ext cx="2432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Környezetetika?</a:t>
            </a:r>
          </a:p>
        </p:txBody>
      </p:sp>
    </p:spTree>
    <p:extLst>
      <p:ext uri="{BB962C8B-B14F-4D97-AF65-F5344CB8AC3E}">
        <p14:creationId xmlns:p14="http://schemas.microsoft.com/office/powerpoint/2010/main" val="119830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FD556274-311F-E1B2-4D68-B82186EF02A2}"/>
              </a:ext>
            </a:extLst>
          </p:cNvPr>
          <p:cNvSpPr txBox="1"/>
          <p:nvPr/>
        </p:nvSpPr>
        <p:spPr>
          <a:xfrm>
            <a:off x="262959" y="849439"/>
            <a:ext cx="116660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dirty="0"/>
              <a:t>Találhatunk-e olyan </a:t>
            </a:r>
            <a:r>
              <a:rPr lang="hu-HU" sz="2400" b="1" dirty="0"/>
              <a:t>tulajdonságot</a:t>
            </a:r>
            <a:r>
              <a:rPr lang="hu-HU" sz="2400" dirty="0"/>
              <a:t> a természeti környezet bármely tagjában, amely </a:t>
            </a:r>
          </a:p>
          <a:p>
            <a:pPr algn="ctr"/>
            <a:r>
              <a:rPr lang="hu-HU" sz="2400" dirty="0"/>
              <a:t>az </a:t>
            </a:r>
            <a:r>
              <a:rPr lang="hu-HU" sz="2400" b="1" dirty="0"/>
              <a:t>emberekben is megtalálható </a:t>
            </a:r>
            <a:r>
              <a:rPr lang="hu-HU" sz="2400" dirty="0"/>
              <a:t>és erre alapozva az </a:t>
            </a:r>
            <a:r>
              <a:rPr lang="hu-HU" sz="2400" b="1" dirty="0"/>
              <a:t>etikai </a:t>
            </a:r>
            <a:r>
              <a:rPr lang="hu-HU" sz="2400" b="1" dirty="0" err="1"/>
              <a:t>megfontolhatóság</a:t>
            </a:r>
            <a:r>
              <a:rPr lang="hu-HU" sz="2400" b="1" dirty="0"/>
              <a:t> kiterjeszthető </a:t>
            </a:r>
          </a:p>
          <a:p>
            <a:pPr algn="ctr"/>
            <a:r>
              <a:rPr lang="hu-HU" sz="2400" dirty="0"/>
              <a:t>az emberen kívüli bármely más entitásra?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DAA6C6B3-C778-8831-E16E-F414D2F323F0}"/>
              </a:ext>
            </a:extLst>
          </p:cNvPr>
          <p:cNvSpPr txBox="1"/>
          <p:nvPr/>
        </p:nvSpPr>
        <p:spPr>
          <a:xfrm>
            <a:off x="5843365" y="0"/>
            <a:ext cx="50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?</a:t>
            </a:r>
          </a:p>
        </p:txBody>
      </p: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41304F8F-90D9-7303-50F5-E0CBED2C6167}"/>
              </a:ext>
            </a:extLst>
          </p:cNvPr>
          <p:cNvCxnSpPr>
            <a:stCxn id="4" idx="2"/>
          </p:cNvCxnSpPr>
          <p:nvPr/>
        </p:nvCxnSpPr>
        <p:spPr>
          <a:xfrm flipH="1">
            <a:off x="2244436" y="2049768"/>
            <a:ext cx="3851563" cy="601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B4A3C0D8-FA8E-268E-39C7-CC8DA2AC0EFC}"/>
              </a:ext>
            </a:extLst>
          </p:cNvPr>
          <p:cNvCxnSpPr>
            <a:cxnSpLocks/>
          </p:cNvCxnSpPr>
          <p:nvPr/>
        </p:nvCxnSpPr>
        <p:spPr>
          <a:xfrm>
            <a:off x="6267650" y="2052052"/>
            <a:ext cx="3473117" cy="598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FCDA6C9C-3439-C2CD-481D-56C3CEE44D8A}"/>
              </a:ext>
            </a:extLst>
          </p:cNvPr>
          <p:cNvSpPr txBox="1"/>
          <p:nvPr/>
        </p:nvSpPr>
        <p:spPr>
          <a:xfrm>
            <a:off x="454581" y="2612396"/>
            <a:ext cx="3579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Nem</a:t>
            </a:r>
          </a:p>
          <a:p>
            <a:pPr algn="ctr"/>
            <a:r>
              <a:rPr lang="hu-HU" sz="2400" dirty="0" err="1"/>
              <a:t>Atropocentrizmus</a:t>
            </a:r>
            <a:r>
              <a:rPr lang="hu-HU" sz="2400" dirty="0"/>
              <a:t> 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94F02F35-C098-BE3B-2687-5D90FEBDBECF}"/>
              </a:ext>
            </a:extLst>
          </p:cNvPr>
          <p:cNvSpPr txBox="1"/>
          <p:nvPr/>
        </p:nvSpPr>
        <p:spPr>
          <a:xfrm>
            <a:off x="9381213" y="2629829"/>
            <a:ext cx="719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Igen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415C8CD8-C267-6AA6-220B-413A505D0202}"/>
              </a:ext>
            </a:extLst>
          </p:cNvPr>
          <p:cNvSpPr txBox="1"/>
          <p:nvPr/>
        </p:nvSpPr>
        <p:spPr>
          <a:xfrm>
            <a:off x="979142" y="5810468"/>
            <a:ext cx="393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/>
              <a:t>Intrinzikus</a:t>
            </a:r>
            <a:r>
              <a:rPr lang="hu-HU" dirty="0"/>
              <a:t> értéke </a:t>
            </a:r>
          </a:p>
          <a:p>
            <a:pPr algn="ctr"/>
            <a:r>
              <a:rPr lang="hu-HU" dirty="0"/>
              <a:t>kizárólag a kognitív képességeknek van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AE02E101-67C6-8512-D2C5-9A9D465B3271}"/>
              </a:ext>
            </a:extLst>
          </p:cNvPr>
          <p:cNvSpPr txBox="1"/>
          <p:nvPr/>
        </p:nvSpPr>
        <p:spPr>
          <a:xfrm>
            <a:off x="51651" y="4044461"/>
            <a:ext cx="5791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Csak az ember rendelkezik vele</a:t>
            </a:r>
          </a:p>
          <a:p>
            <a:pPr algn="ctr"/>
            <a:r>
              <a:rPr lang="hu-HU" dirty="0"/>
              <a:t>Csak az embereknek van erkölcsi rangjuk</a:t>
            </a:r>
          </a:p>
          <a:p>
            <a:pPr algn="ctr"/>
            <a:r>
              <a:rPr lang="hu-HU" dirty="0"/>
              <a:t>Csak az embereket kell figyelembe venni etikai szempontból </a:t>
            </a:r>
          </a:p>
        </p:txBody>
      </p:sp>
      <p:sp>
        <p:nvSpPr>
          <p:cNvPr id="15" name="Nyíl: szalag, jobbra mutató 14">
            <a:extLst>
              <a:ext uri="{FF2B5EF4-FFF2-40B4-BE49-F238E27FC236}">
                <a16:creationId xmlns:a16="http://schemas.microsoft.com/office/drawing/2014/main" id="{83B58E96-9059-0FAF-3ECC-49159981AC47}"/>
              </a:ext>
            </a:extLst>
          </p:cNvPr>
          <p:cNvSpPr/>
          <p:nvPr/>
        </p:nvSpPr>
        <p:spPr>
          <a:xfrm flipV="1">
            <a:off x="144379" y="4884887"/>
            <a:ext cx="904775" cy="1367943"/>
          </a:xfrm>
          <a:prstGeom prst="curvedRightArrow">
            <a:avLst>
              <a:gd name="adj1" fmla="val 19315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16" name="Nyíl: szalag, jobbra mutató 15">
            <a:extLst>
              <a:ext uri="{FF2B5EF4-FFF2-40B4-BE49-F238E27FC236}">
                <a16:creationId xmlns:a16="http://schemas.microsoft.com/office/drawing/2014/main" id="{4184C32C-D57D-5868-22BA-EA081D08FA8C}"/>
              </a:ext>
            </a:extLst>
          </p:cNvPr>
          <p:cNvSpPr/>
          <p:nvPr/>
        </p:nvSpPr>
        <p:spPr>
          <a:xfrm flipV="1">
            <a:off x="74367" y="3201784"/>
            <a:ext cx="904775" cy="1367943"/>
          </a:xfrm>
          <a:prstGeom prst="curvedRightArrow">
            <a:avLst>
              <a:gd name="adj1" fmla="val 19315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77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sziluett, vázlat, rajz, clipart látható&#10;&#10;Automatikusan generált leírás">
            <a:extLst>
              <a:ext uri="{FF2B5EF4-FFF2-40B4-BE49-F238E27FC236}">
                <a16:creationId xmlns:a16="http://schemas.microsoft.com/office/drawing/2014/main" id="{2B382A7A-E755-B15A-5603-F852FF092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648" y="875729"/>
            <a:ext cx="5900352" cy="5515546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57A8357B-F5F1-76A3-8B10-545AC303F169}"/>
              </a:ext>
            </a:extLst>
          </p:cNvPr>
          <p:cNvSpPr txBox="1"/>
          <p:nvPr/>
        </p:nvSpPr>
        <p:spPr>
          <a:xfrm>
            <a:off x="2779959" y="-99550"/>
            <a:ext cx="6632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Emberközpontúság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A38B4AC0-166F-7A98-995C-E5395C0D3440}"/>
              </a:ext>
            </a:extLst>
          </p:cNvPr>
          <p:cNvSpPr txBox="1"/>
          <p:nvPr/>
        </p:nvSpPr>
        <p:spPr>
          <a:xfrm>
            <a:off x="240633" y="981778"/>
            <a:ext cx="80259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Típusai:</a:t>
            </a:r>
          </a:p>
          <a:p>
            <a:r>
              <a:rPr lang="hu-HU" dirty="0"/>
              <a:t>(1) </a:t>
            </a:r>
            <a:r>
              <a:rPr lang="hu-HU" b="1" dirty="0"/>
              <a:t>Tényleges preferencia-</a:t>
            </a:r>
            <a:r>
              <a:rPr lang="hu-HU" b="1" dirty="0" err="1"/>
              <a:t>antropocentrizmus</a:t>
            </a:r>
            <a:endParaRPr lang="hu-HU" b="1" dirty="0"/>
          </a:p>
          <a:p>
            <a:r>
              <a:rPr lang="hu-HU" dirty="0"/>
              <a:t>az aktuális emberi igények kielégítése az egyedüli meghatározója cselekvésünknek és ennek megvalósításához úgy használjuk fel a természetet, ahogy azt akarjuk</a:t>
            </a:r>
          </a:p>
          <a:p>
            <a:endParaRPr lang="hu-HU" dirty="0"/>
          </a:p>
          <a:p>
            <a:r>
              <a:rPr lang="hu-HU" dirty="0"/>
              <a:t>„…. Szaporodjatok és sokasodjatok, és töltsétek be a földet és </a:t>
            </a:r>
          </a:p>
          <a:p>
            <a:r>
              <a:rPr lang="hu-HU" dirty="0"/>
              <a:t>hajtsátok birodalmatok alá; és uralkodjatok a tenger halain, </a:t>
            </a:r>
          </a:p>
          <a:p>
            <a:r>
              <a:rPr lang="hu-HU" dirty="0"/>
              <a:t>az ég madarain, és a földön csúszó-mászó mindenféle állatokon.”</a:t>
            </a:r>
            <a:r>
              <a:rPr lang="hu-HU" baseline="30000" dirty="0"/>
              <a:t>1</a:t>
            </a:r>
          </a:p>
          <a:p>
            <a:endParaRPr lang="hu-HU" dirty="0"/>
          </a:p>
          <a:p>
            <a:r>
              <a:rPr lang="hu-HU" dirty="0"/>
              <a:t>„... az ökológiai válság mindaddig tovább mélyül, amíg </a:t>
            </a:r>
          </a:p>
          <a:p>
            <a:r>
              <a:rPr lang="hu-HU" dirty="0"/>
              <a:t>nem utasítjuk vissza azt a keresztény axiómát, amely </a:t>
            </a:r>
          </a:p>
          <a:p>
            <a:r>
              <a:rPr lang="hu-HU" dirty="0"/>
              <a:t>szerint a természet csak arra való, hogy az embert szolgálja.”</a:t>
            </a:r>
            <a:r>
              <a:rPr lang="hu-HU" baseline="30000" dirty="0"/>
              <a:t>2</a:t>
            </a:r>
          </a:p>
          <a:p>
            <a:endParaRPr lang="hu-HU" dirty="0"/>
          </a:p>
          <a:p>
            <a:r>
              <a:rPr lang="hu-HU" dirty="0"/>
              <a:t>(2) </a:t>
            </a:r>
            <a:r>
              <a:rPr lang="hu-HU" b="1" dirty="0"/>
              <a:t>Ideális preferencia-</a:t>
            </a:r>
            <a:r>
              <a:rPr lang="hu-HU" b="1" dirty="0" err="1"/>
              <a:t>antropocentrizmus</a:t>
            </a:r>
            <a:endParaRPr lang="hu-HU" b="1" dirty="0"/>
          </a:p>
          <a:p>
            <a:r>
              <a:rPr lang="hu-HU" dirty="0"/>
              <a:t>az ideális preferenciákat azok, amelyek akkor lennének, </a:t>
            </a:r>
          </a:p>
          <a:p>
            <a:r>
              <a:rPr lang="hu-HU" dirty="0"/>
              <a:t>ha tájékozott módon, hosszútávra és széleskörűen átgondolva </a:t>
            </a:r>
          </a:p>
          <a:p>
            <a:r>
              <a:rPr lang="hu-HU" dirty="0"/>
              <a:t>tekintenénk az igényeinkre és csak azokat elégítenénk ki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02CFB7B-4B76-CB14-1C01-CB879A38EFD6}"/>
              </a:ext>
            </a:extLst>
          </p:cNvPr>
          <p:cNvSpPr txBox="1"/>
          <p:nvPr/>
        </p:nvSpPr>
        <p:spPr>
          <a:xfrm>
            <a:off x="108333" y="6497324"/>
            <a:ext cx="83583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dirty="0"/>
              <a:t>1Móz 1, 28 (Károli Gáspár revideált Biblia fordítása)</a:t>
            </a:r>
          </a:p>
          <a:p>
            <a:pPr marL="342900" indent="-342900">
              <a:buAutoNum type="arabicPeriod"/>
            </a:pPr>
            <a:r>
              <a:rPr lang="hu-HU" sz="800" dirty="0"/>
              <a:t>White </a:t>
            </a:r>
            <a:r>
              <a:rPr lang="hu-HU" sz="800" dirty="0" err="1"/>
              <a:t>Jr</a:t>
            </a:r>
            <a:r>
              <a:rPr lang="hu-HU" sz="800" dirty="0"/>
              <a:t>. </a:t>
            </a:r>
            <a:r>
              <a:rPr lang="hu-HU" sz="800" dirty="0" err="1"/>
              <a:t>Lynn</a:t>
            </a:r>
            <a:r>
              <a:rPr lang="hu-HU" sz="800" dirty="0"/>
              <a:t> 1967. The </a:t>
            </a:r>
            <a:r>
              <a:rPr lang="hu-HU" sz="800" dirty="0" err="1"/>
              <a:t>Historical</a:t>
            </a:r>
            <a:r>
              <a:rPr lang="hu-HU" sz="800" dirty="0"/>
              <a:t> </a:t>
            </a:r>
            <a:r>
              <a:rPr lang="hu-HU" sz="800" dirty="0" err="1"/>
              <a:t>Roots</a:t>
            </a:r>
            <a:r>
              <a:rPr lang="hu-HU" sz="800" dirty="0"/>
              <a:t> of </a:t>
            </a:r>
            <a:r>
              <a:rPr lang="hu-HU" sz="800" dirty="0" err="1"/>
              <a:t>Our</a:t>
            </a:r>
            <a:r>
              <a:rPr lang="hu-HU" sz="800" dirty="0"/>
              <a:t> </a:t>
            </a:r>
            <a:r>
              <a:rPr lang="hu-HU" sz="800" dirty="0" err="1"/>
              <a:t>Ecologic</a:t>
            </a:r>
            <a:r>
              <a:rPr lang="hu-HU" sz="800" dirty="0"/>
              <a:t> </a:t>
            </a:r>
            <a:r>
              <a:rPr lang="hu-HU" sz="800" dirty="0" err="1"/>
              <a:t>Crisis</a:t>
            </a:r>
            <a:r>
              <a:rPr lang="hu-HU" sz="800" dirty="0"/>
              <a:t>. Science 155 (3767): 1203-1207. Magyarul: Lányi András (szerk.) 2000: Természet és szabadság. Budapest: Osiris Kiadó, 27-36.</a:t>
            </a:r>
          </a:p>
        </p:txBody>
      </p:sp>
    </p:spTree>
    <p:extLst>
      <p:ext uri="{BB962C8B-B14F-4D97-AF65-F5344CB8AC3E}">
        <p14:creationId xmlns:p14="http://schemas.microsoft.com/office/powerpoint/2010/main" val="388256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1E14E2-85E5-0070-F1ED-238395B4F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 descr="A képen sziluett, vázlat, rajz, clipart látható&#10;&#10;Automatikusan generált leírás">
            <a:extLst>
              <a:ext uri="{FF2B5EF4-FFF2-40B4-BE49-F238E27FC236}">
                <a16:creationId xmlns:a16="http://schemas.microsoft.com/office/drawing/2014/main" id="{2E49CFBC-83D9-0EF6-52D0-C7BFA0697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648" y="823780"/>
            <a:ext cx="5900352" cy="5515546"/>
          </a:xfrm>
          <a:prstGeom prst="rect">
            <a:avLst/>
          </a:prstGeom>
        </p:spPr>
      </p:pic>
      <p:sp>
        <p:nvSpPr>
          <p:cNvPr id="17" name="Szövegdoboz 16">
            <a:extLst>
              <a:ext uri="{FF2B5EF4-FFF2-40B4-BE49-F238E27FC236}">
                <a16:creationId xmlns:a16="http://schemas.microsoft.com/office/drawing/2014/main" id="{E7A112F3-75D9-ECA3-EE3E-BD21159B7A19}"/>
              </a:ext>
            </a:extLst>
          </p:cNvPr>
          <p:cNvSpPr txBox="1"/>
          <p:nvPr/>
        </p:nvSpPr>
        <p:spPr>
          <a:xfrm>
            <a:off x="475509" y="1042396"/>
            <a:ext cx="664934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/>
              <a:t>		Kritika</a:t>
            </a:r>
          </a:p>
          <a:p>
            <a:endParaRPr lang="hu-HU" dirty="0"/>
          </a:p>
          <a:p>
            <a:pPr marL="342900" indent="-342900">
              <a:buAutoNum type="arabicParenBoth"/>
            </a:pPr>
            <a:r>
              <a:rPr lang="hu-HU" b="1" dirty="0"/>
              <a:t>A kognitív képesség meghatározásának kihívása</a:t>
            </a:r>
          </a:p>
          <a:p>
            <a:pPr marL="285750" indent="-285750">
              <a:buFontTx/>
              <a:buChar char="-"/>
            </a:pPr>
            <a:r>
              <a:rPr lang="hu-HU" dirty="0"/>
              <a:t>Ki birtokolja? </a:t>
            </a:r>
          </a:p>
          <a:p>
            <a:pPr marL="285750" indent="-285750">
              <a:buFontTx/>
              <a:buChar char="-"/>
            </a:pPr>
            <a:r>
              <a:rPr lang="hu-HU" dirty="0"/>
              <a:t>Hogyan tekintsünk azokra, akik nem birtokolják?</a:t>
            </a:r>
          </a:p>
          <a:p>
            <a:pPr marL="285750" indent="-285750">
              <a:buFontTx/>
              <a:buChar char="-"/>
            </a:pPr>
            <a:r>
              <a:rPr lang="hu-HU" dirty="0"/>
              <a:t>Milyen típusai vannak?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Skaláris</a:t>
            </a:r>
          </a:p>
          <a:p>
            <a:pPr marL="742950" lvl="1" indent="-285750">
              <a:buFontTx/>
              <a:buChar char="-"/>
            </a:pPr>
            <a:r>
              <a:rPr lang="hu-HU" dirty="0"/>
              <a:t>Küszöbértékes</a:t>
            </a:r>
          </a:p>
          <a:p>
            <a:pPr lvl="1"/>
            <a:endParaRPr lang="hu-HU" dirty="0"/>
          </a:p>
          <a:p>
            <a:r>
              <a:rPr lang="hu-HU" b="1" dirty="0"/>
              <a:t>(2) A közlegelők tragédiája </a:t>
            </a:r>
            <a:r>
              <a:rPr lang="hu-HU" baseline="30000" dirty="0"/>
              <a:t>1,2</a:t>
            </a:r>
          </a:p>
          <a:p>
            <a:pPr marL="285750" indent="-285750">
              <a:buFontTx/>
              <a:buChar char="-"/>
            </a:pPr>
            <a:r>
              <a:rPr lang="hu-HU" dirty="0"/>
              <a:t>Közös erőforrás a legelő, amin minden gazdának ugyanannyi tehene van. Fenntarthatóság.</a:t>
            </a:r>
          </a:p>
          <a:p>
            <a:pPr marL="285750" indent="-285750">
              <a:buFontTx/>
              <a:buChar char="-"/>
            </a:pPr>
            <a:r>
              <a:rPr lang="hu-HU" dirty="0"/>
              <a:t>Egyéni racionalitás: +1 tehén +100% haszon.</a:t>
            </a:r>
          </a:p>
          <a:p>
            <a:pPr marL="285750" indent="-285750">
              <a:buFontTx/>
              <a:buChar char="-"/>
            </a:pPr>
            <a:r>
              <a:rPr lang="hu-HU" dirty="0"/>
              <a:t>Kollektív hiba: mindenki ugyanerre a következtetésre jut, ami eleve tévedés, és egyben a legelő túlhasználatához vezet.</a:t>
            </a:r>
          </a:p>
          <a:p>
            <a:pPr marL="285750" indent="-285750">
              <a:buFontTx/>
              <a:buChar char="-"/>
            </a:pPr>
            <a:r>
              <a:rPr lang="hu-HU" dirty="0"/>
              <a:t>Tragédia: összeomlás.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F0DF1064-F8C1-7BA6-06C7-B6583D3604AA}"/>
              </a:ext>
            </a:extLst>
          </p:cNvPr>
          <p:cNvSpPr txBox="1"/>
          <p:nvPr/>
        </p:nvSpPr>
        <p:spPr>
          <a:xfrm>
            <a:off x="2779959" y="-99550"/>
            <a:ext cx="6632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Emberközpontúság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E55D1092-66C2-2A14-FE80-2AE97A08C9E3}"/>
              </a:ext>
            </a:extLst>
          </p:cNvPr>
          <p:cNvSpPr txBox="1"/>
          <p:nvPr/>
        </p:nvSpPr>
        <p:spPr>
          <a:xfrm>
            <a:off x="0" y="6557942"/>
            <a:ext cx="7935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AutoNum type="arabicPeriod"/>
            </a:pPr>
            <a:r>
              <a:rPr lang="hu-HU" sz="800" dirty="0"/>
              <a:t>Hardin, </a:t>
            </a:r>
            <a:r>
              <a:rPr lang="hu-HU" sz="800" dirty="0" err="1"/>
              <a:t>Garrett</a:t>
            </a:r>
            <a:r>
              <a:rPr lang="hu-HU" sz="800" dirty="0"/>
              <a:t> 1968. The </a:t>
            </a:r>
            <a:r>
              <a:rPr lang="hu-HU" sz="800" dirty="0" err="1"/>
              <a:t>Tragedy</a:t>
            </a:r>
            <a:r>
              <a:rPr lang="hu-HU" sz="800" dirty="0"/>
              <a:t> of </a:t>
            </a:r>
            <a:r>
              <a:rPr lang="hu-HU" sz="800" dirty="0" err="1"/>
              <a:t>the</a:t>
            </a:r>
            <a:r>
              <a:rPr lang="hu-HU" sz="800" dirty="0"/>
              <a:t> </a:t>
            </a:r>
            <a:r>
              <a:rPr lang="hu-HU" sz="800" dirty="0" err="1"/>
              <a:t>Commons</a:t>
            </a:r>
            <a:r>
              <a:rPr lang="hu-HU" sz="800" dirty="0"/>
              <a:t>. Science. 162 (3859): 1243–1248. Magyarul: Lányi András (szerk.) 2000: Természet és szabadság. Budapest: Osiris Kiadó, 219-231.</a:t>
            </a:r>
          </a:p>
          <a:p>
            <a:pPr marL="228600" indent="-228600">
              <a:buAutoNum type="arabicPeriod"/>
            </a:pPr>
            <a:r>
              <a:rPr lang="en-GB" sz="800" dirty="0">
                <a:hlinkClick r:id="rId3"/>
              </a:rPr>
              <a:t>https://hu.wikipedia.org/wiki/A_k%C3%B6zlegel%C5%91k_trag%C3%A9di%C3%A1ja</a:t>
            </a:r>
            <a:r>
              <a:rPr lang="hu-HU" sz="800" dirty="0"/>
              <a:t> </a:t>
            </a:r>
            <a:endParaRPr lang="en-GB" sz="800" dirty="0"/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EEB5197A-0CFD-3BEC-A420-9A6624F0E353}"/>
              </a:ext>
            </a:extLst>
          </p:cNvPr>
          <p:cNvSpPr txBox="1"/>
          <p:nvPr/>
        </p:nvSpPr>
        <p:spPr>
          <a:xfrm>
            <a:off x="576943" y="5802086"/>
            <a:ext cx="2435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Egyéni, rövidtávú érdek,</a:t>
            </a:r>
          </a:p>
          <a:p>
            <a:r>
              <a:rPr lang="hu-HU" dirty="0"/>
              <a:t>haszon maximalizálás</a:t>
            </a:r>
            <a:endParaRPr lang="en-GB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383C2763-3858-7BF2-CEFB-51A54F27EDF6}"/>
              </a:ext>
            </a:extLst>
          </p:cNvPr>
          <p:cNvSpPr txBox="1"/>
          <p:nvPr/>
        </p:nvSpPr>
        <p:spPr>
          <a:xfrm>
            <a:off x="3967593" y="5802086"/>
            <a:ext cx="28808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Közösségi, hosszútávú érdek,</a:t>
            </a:r>
          </a:p>
          <a:p>
            <a:r>
              <a:rPr lang="hu-HU" dirty="0"/>
              <a:t>stabilitás maximalizálás.</a:t>
            </a:r>
            <a:endParaRPr lang="en-GB" dirty="0"/>
          </a:p>
        </p:txBody>
      </p:sp>
      <p:sp>
        <p:nvSpPr>
          <p:cNvPr id="7" name="Nyíl: balra-jobbra mutató 6">
            <a:extLst>
              <a:ext uri="{FF2B5EF4-FFF2-40B4-BE49-F238E27FC236}">
                <a16:creationId xmlns:a16="http://schemas.microsoft.com/office/drawing/2014/main" id="{DBDEC34D-4D41-80F4-7376-C17A4350F095}"/>
              </a:ext>
            </a:extLst>
          </p:cNvPr>
          <p:cNvSpPr/>
          <p:nvPr/>
        </p:nvSpPr>
        <p:spPr>
          <a:xfrm>
            <a:off x="3012481" y="5921829"/>
            <a:ext cx="955111" cy="417497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25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44679-1854-A7B8-C06E-07747B99F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>
            <a:extLst>
              <a:ext uri="{FF2B5EF4-FFF2-40B4-BE49-F238E27FC236}">
                <a16:creationId xmlns:a16="http://schemas.microsoft.com/office/drawing/2014/main" id="{B2CADABE-0D57-0E7E-ED01-E92ED8B5A1E7}"/>
              </a:ext>
            </a:extLst>
          </p:cNvPr>
          <p:cNvSpPr txBox="1"/>
          <p:nvPr/>
        </p:nvSpPr>
        <p:spPr>
          <a:xfrm>
            <a:off x="262959" y="849439"/>
            <a:ext cx="116660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dirty="0"/>
              <a:t>Találhatunk-e olyan </a:t>
            </a:r>
            <a:r>
              <a:rPr lang="hu-HU" sz="2400" b="1" dirty="0"/>
              <a:t>tulajdonságot</a:t>
            </a:r>
            <a:r>
              <a:rPr lang="hu-HU" sz="2400" dirty="0"/>
              <a:t> a természeti környezet bármely tagjában, amely </a:t>
            </a:r>
          </a:p>
          <a:p>
            <a:pPr algn="ctr"/>
            <a:r>
              <a:rPr lang="hu-HU" sz="2400" dirty="0"/>
              <a:t>az </a:t>
            </a:r>
            <a:r>
              <a:rPr lang="hu-HU" sz="2400" b="1" dirty="0"/>
              <a:t>emberekben is megtalálható </a:t>
            </a:r>
            <a:r>
              <a:rPr lang="hu-HU" sz="2400" dirty="0"/>
              <a:t>és erre alapozva az </a:t>
            </a:r>
            <a:r>
              <a:rPr lang="hu-HU" sz="2400" b="1" dirty="0"/>
              <a:t>etikai </a:t>
            </a:r>
            <a:r>
              <a:rPr lang="hu-HU" sz="2400" b="1" dirty="0" err="1"/>
              <a:t>megfontolhatóság</a:t>
            </a:r>
            <a:r>
              <a:rPr lang="hu-HU" sz="2400" b="1" dirty="0"/>
              <a:t> kiterjeszthető </a:t>
            </a:r>
          </a:p>
          <a:p>
            <a:pPr algn="ctr"/>
            <a:r>
              <a:rPr lang="hu-HU" sz="2400" dirty="0"/>
              <a:t>az emberen kívüli bármely más entitásra?</a:t>
            </a: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6FBABF1-F4FD-D421-2F6F-35659B018164}"/>
              </a:ext>
            </a:extLst>
          </p:cNvPr>
          <p:cNvSpPr txBox="1"/>
          <p:nvPr/>
        </p:nvSpPr>
        <p:spPr>
          <a:xfrm>
            <a:off x="5843365" y="0"/>
            <a:ext cx="505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5400" b="1" dirty="0"/>
              <a:t>?</a:t>
            </a:r>
          </a:p>
        </p:txBody>
      </p:sp>
      <p:cxnSp>
        <p:nvCxnSpPr>
          <p:cNvPr id="7" name="Egyenes összekötő nyíllal 6">
            <a:extLst>
              <a:ext uri="{FF2B5EF4-FFF2-40B4-BE49-F238E27FC236}">
                <a16:creationId xmlns:a16="http://schemas.microsoft.com/office/drawing/2014/main" id="{32BBDE74-7826-2BA0-5989-F2C71DD0F6F2}"/>
              </a:ext>
            </a:extLst>
          </p:cNvPr>
          <p:cNvCxnSpPr>
            <a:stCxn id="4" idx="2"/>
          </p:cNvCxnSpPr>
          <p:nvPr/>
        </p:nvCxnSpPr>
        <p:spPr>
          <a:xfrm flipH="1">
            <a:off x="2244436" y="2049768"/>
            <a:ext cx="3851563" cy="60106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C9E31D77-6868-0483-FCFF-EA981B1C44BE}"/>
              </a:ext>
            </a:extLst>
          </p:cNvPr>
          <p:cNvCxnSpPr>
            <a:cxnSpLocks/>
          </p:cNvCxnSpPr>
          <p:nvPr/>
        </p:nvCxnSpPr>
        <p:spPr>
          <a:xfrm>
            <a:off x="6267650" y="2052052"/>
            <a:ext cx="3473117" cy="59878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>
            <a:extLst>
              <a:ext uri="{FF2B5EF4-FFF2-40B4-BE49-F238E27FC236}">
                <a16:creationId xmlns:a16="http://schemas.microsoft.com/office/drawing/2014/main" id="{19BA845A-5985-0DB2-0A76-10B4610FF977}"/>
              </a:ext>
            </a:extLst>
          </p:cNvPr>
          <p:cNvSpPr txBox="1"/>
          <p:nvPr/>
        </p:nvSpPr>
        <p:spPr>
          <a:xfrm>
            <a:off x="454581" y="2612396"/>
            <a:ext cx="3579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Nem</a:t>
            </a:r>
          </a:p>
          <a:p>
            <a:pPr algn="ctr"/>
            <a:r>
              <a:rPr lang="hu-HU" sz="2400" dirty="0" err="1"/>
              <a:t>Atropocentrizmus</a:t>
            </a:r>
            <a:r>
              <a:rPr lang="hu-HU" sz="2400" dirty="0"/>
              <a:t> 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BB5D6415-8B8C-70FB-FE3E-31BDC07749FA}"/>
              </a:ext>
            </a:extLst>
          </p:cNvPr>
          <p:cNvSpPr txBox="1"/>
          <p:nvPr/>
        </p:nvSpPr>
        <p:spPr>
          <a:xfrm>
            <a:off x="9381213" y="2629829"/>
            <a:ext cx="7191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/>
              <a:t>Igen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6A570464-ACEC-6958-A5F7-2D61ED7D243C}"/>
              </a:ext>
            </a:extLst>
          </p:cNvPr>
          <p:cNvSpPr txBox="1"/>
          <p:nvPr/>
        </p:nvSpPr>
        <p:spPr>
          <a:xfrm>
            <a:off x="979142" y="5810468"/>
            <a:ext cx="3936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err="1"/>
              <a:t>Intrinzikus</a:t>
            </a:r>
            <a:r>
              <a:rPr lang="hu-HU" dirty="0"/>
              <a:t> értéke </a:t>
            </a:r>
          </a:p>
          <a:p>
            <a:pPr algn="ctr"/>
            <a:r>
              <a:rPr lang="hu-HU" dirty="0"/>
              <a:t>kizárólag a kognitív képességeknek van</a:t>
            </a:r>
          </a:p>
        </p:txBody>
      </p: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AE4EE5CA-EFF0-0C4C-9F60-D73B1BA4EF97}"/>
              </a:ext>
            </a:extLst>
          </p:cNvPr>
          <p:cNvSpPr txBox="1"/>
          <p:nvPr/>
        </p:nvSpPr>
        <p:spPr>
          <a:xfrm>
            <a:off x="51651" y="4044461"/>
            <a:ext cx="57917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Csak az ember rendelkezik vele</a:t>
            </a:r>
          </a:p>
          <a:p>
            <a:pPr algn="ctr"/>
            <a:r>
              <a:rPr lang="hu-HU" dirty="0"/>
              <a:t>Csak az embereknek van erkölcsi rangjuk</a:t>
            </a:r>
          </a:p>
          <a:p>
            <a:pPr algn="ctr"/>
            <a:r>
              <a:rPr lang="hu-HU" dirty="0"/>
              <a:t>Csak az embereket kell figyelembe venni etikai szempontból </a:t>
            </a:r>
          </a:p>
        </p:txBody>
      </p:sp>
      <p:sp>
        <p:nvSpPr>
          <p:cNvPr id="15" name="Nyíl: szalag, jobbra mutató 14">
            <a:extLst>
              <a:ext uri="{FF2B5EF4-FFF2-40B4-BE49-F238E27FC236}">
                <a16:creationId xmlns:a16="http://schemas.microsoft.com/office/drawing/2014/main" id="{85873ECA-B11D-92BD-86E9-1E745FBF3C9D}"/>
              </a:ext>
            </a:extLst>
          </p:cNvPr>
          <p:cNvSpPr/>
          <p:nvPr/>
        </p:nvSpPr>
        <p:spPr>
          <a:xfrm flipV="1">
            <a:off x="144379" y="4884887"/>
            <a:ext cx="904775" cy="1367943"/>
          </a:xfrm>
          <a:prstGeom prst="curvedRightArrow">
            <a:avLst>
              <a:gd name="adj1" fmla="val 19315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16" name="Nyíl: szalag, jobbra mutató 15">
            <a:extLst>
              <a:ext uri="{FF2B5EF4-FFF2-40B4-BE49-F238E27FC236}">
                <a16:creationId xmlns:a16="http://schemas.microsoft.com/office/drawing/2014/main" id="{235AC5B0-229A-0D07-CCCF-B495FC862DD6}"/>
              </a:ext>
            </a:extLst>
          </p:cNvPr>
          <p:cNvSpPr/>
          <p:nvPr/>
        </p:nvSpPr>
        <p:spPr>
          <a:xfrm flipV="1">
            <a:off x="74367" y="3201784"/>
            <a:ext cx="904775" cy="1367943"/>
          </a:xfrm>
          <a:prstGeom prst="curvedRightArrow">
            <a:avLst>
              <a:gd name="adj1" fmla="val 19315"/>
              <a:gd name="adj2" fmla="val 50000"/>
              <a:gd name="adj3" fmla="val 25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FCBB9DC9-3E4D-5D1E-A7A0-156AB6D350C8}"/>
              </a:ext>
            </a:extLst>
          </p:cNvPr>
          <p:cNvSpPr txBox="1"/>
          <p:nvPr/>
        </p:nvSpPr>
        <p:spPr>
          <a:xfrm>
            <a:off x="6905983" y="3885755"/>
            <a:ext cx="21329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err="1"/>
              <a:t>Biocentrizmus</a:t>
            </a:r>
            <a:endParaRPr lang="hu-HU" sz="2400" dirty="0"/>
          </a:p>
          <a:p>
            <a:r>
              <a:rPr lang="hu-HU" sz="2400" dirty="0"/>
              <a:t>(</a:t>
            </a:r>
            <a:r>
              <a:rPr lang="hu-HU" sz="2400" dirty="0" err="1"/>
              <a:t>Sentientizmus</a:t>
            </a:r>
            <a:r>
              <a:rPr lang="hu-HU" sz="2400" dirty="0"/>
              <a:t>)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64138F11-F08E-C61A-4B3E-BC1540807D1B}"/>
              </a:ext>
            </a:extLst>
          </p:cNvPr>
          <p:cNvSpPr txBox="1"/>
          <p:nvPr/>
        </p:nvSpPr>
        <p:spPr>
          <a:xfrm>
            <a:off x="9510522" y="5568858"/>
            <a:ext cx="20517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err="1"/>
              <a:t>Ökocentrizmus</a:t>
            </a:r>
            <a:endParaRPr lang="hu-HU" sz="2400" dirty="0"/>
          </a:p>
        </p:txBody>
      </p:sp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AA337A6E-4F9C-DD3F-DD61-D6EEC1029414}"/>
              </a:ext>
            </a:extLst>
          </p:cNvPr>
          <p:cNvCxnSpPr>
            <a:stCxn id="11" idx="2"/>
          </p:cNvCxnSpPr>
          <p:nvPr/>
        </p:nvCxnSpPr>
        <p:spPr>
          <a:xfrm flipH="1">
            <a:off x="7897091" y="3091494"/>
            <a:ext cx="1843676" cy="713888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EAB45EAF-C9D1-AC81-B8EA-4B8AD1477DCB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9924906" y="3091494"/>
            <a:ext cx="611474" cy="2477364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598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B138A-A18D-7A84-AE52-85FA0A870F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A képen rajz, vázlat, sziluett, clipart látható&#10;&#10;Automatikusan generált leírás">
            <a:extLst>
              <a:ext uri="{FF2B5EF4-FFF2-40B4-BE49-F238E27FC236}">
                <a16:creationId xmlns:a16="http://schemas.microsoft.com/office/drawing/2014/main" id="{9CE204E6-3D7B-BFEC-88DC-B9FF44639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1361" y="1595383"/>
            <a:ext cx="5120639" cy="5227319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37E22CBD-F980-21B5-4516-A6A70A0DFD26}"/>
              </a:ext>
            </a:extLst>
          </p:cNvPr>
          <p:cNvSpPr txBox="1"/>
          <p:nvPr/>
        </p:nvSpPr>
        <p:spPr>
          <a:xfrm>
            <a:off x="4047590" y="191455"/>
            <a:ext cx="4096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Életközpontúság</a:t>
            </a:r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2028CF96-002B-4C29-8BDE-3174DC0D25A8}"/>
              </a:ext>
            </a:extLst>
          </p:cNvPr>
          <p:cNvSpPr txBox="1"/>
          <p:nvPr/>
        </p:nvSpPr>
        <p:spPr>
          <a:xfrm>
            <a:off x="964846" y="1132114"/>
            <a:ext cx="8588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/>
              <a:t>Az erkölcsi </a:t>
            </a:r>
            <a:r>
              <a:rPr lang="hu-HU" sz="2800" dirty="0" err="1"/>
              <a:t>megfontolhatóság</a:t>
            </a:r>
            <a:r>
              <a:rPr lang="hu-HU" sz="2800" dirty="0"/>
              <a:t> alapját az élet képezi.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9E5AF083-79D4-96E5-42D0-ECC47F3FC6CE}"/>
              </a:ext>
            </a:extLst>
          </p:cNvPr>
          <p:cNvSpPr txBox="1"/>
          <p:nvPr/>
        </p:nvSpPr>
        <p:spPr>
          <a:xfrm>
            <a:off x="172816" y="1764586"/>
            <a:ext cx="5923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Charles </a:t>
            </a:r>
            <a:r>
              <a:rPr lang="hu-HU" b="1" dirty="0"/>
              <a:t>Darwin</a:t>
            </a:r>
            <a:r>
              <a:rPr lang="hu-HU" dirty="0"/>
              <a:t> (1809-1882) → evolúcióelmélet</a:t>
            </a:r>
            <a:r>
              <a:rPr lang="hu-HU" baseline="30000" dirty="0"/>
              <a:t>1</a:t>
            </a:r>
          </a:p>
          <a:p>
            <a:endParaRPr lang="hu-HU" dirty="0"/>
          </a:p>
          <a:p>
            <a:r>
              <a:rPr lang="hu-HU" dirty="0"/>
              <a:t>Jeremy </a:t>
            </a:r>
            <a:r>
              <a:rPr lang="hu-HU" b="1" dirty="0" err="1"/>
              <a:t>Bentham</a:t>
            </a:r>
            <a:r>
              <a:rPr lang="hu-HU" dirty="0"/>
              <a:t> (1748-1832)</a:t>
            </a:r>
          </a:p>
          <a:p>
            <a:r>
              <a:rPr lang="hu-HU" dirty="0"/>
              <a:t>	„... a kérdés nem az, hogy tudnak-e gondolkodni 	vagy beszélni [az állatok], hanem az, hogy tudnak-e 	szenvedni?” (1823)</a:t>
            </a:r>
            <a:r>
              <a:rPr lang="hu-HU" baseline="30000" dirty="0"/>
              <a:t>2</a:t>
            </a: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10EF1764-EEF8-C0FA-F1B5-76F33CA46FDD}"/>
              </a:ext>
            </a:extLst>
          </p:cNvPr>
          <p:cNvSpPr txBox="1"/>
          <p:nvPr/>
        </p:nvSpPr>
        <p:spPr>
          <a:xfrm>
            <a:off x="172816" y="6484148"/>
            <a:ext cx="56124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hu-HU" sz="800" dirty="0"/>
              <a:t>Darwin, Charles 1859. A fajok eredete természetes kiválasztás útján. (</a:t>
            </a:r>
            <a:r>
              <a:rPr lang="hu-HU" sz="800" dirty="0" err="1"/>
              <a:t>Kampis</a:t>
            </a:r>
            <a:r>
              <a:rPr lang="hu-HU" sz="800" dirty="0"/>
              <a:t> György ford. 2001.) Budapest: </a:t>
            </a:r>
            <a:r>
              <a:rPr lang="hu-HU" sz="800" dirty="0" err="1"/>
              <a:t>Typotex</a:t>
            </a:r>
            <a:r>
              <a:rPr lang="hu-HU" sz="800" dirty="0"/>
              <a:t>.</a:t>
            </a:r>
          </a:p>
          <a:p>
            <a:pPr marL="342900" indent="-342900">
              <a:buAutoNum type="arabicPeriod"/>
            </a:pPr>
            <a:r>
              <a:rPr lang="en-US" sz="800" dirty="0"/>
              <a:t>Bentham, Jeremy 1823. An Introduction to the Principles of Morals and Legislation. Reprint 1879. Oxford: Clarendon Press</a:t>
            </a:r>
            <a:endParaRPr lang="hu-HU" sz="800" dirty="0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8F06922-C58D-B74B-A0D6-030AC7BA373E}"/>
              </a:ext>
            </a:extLst>
          </p:cNvPr>
          <p:cNvSpPr txBox="1"/>
          <p:nvPr/>
        </p:nvSpPr>
        <p:spPr>
          <a:xfrm>
            <a:off x="172816" y="3797515"/>
            <a:ext cx="70065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/>
              <a:t>Érzőképesség</a:t>
            </a:r>
            <a:r>
              <a:rPr lang="hu-HU" dirty="0"/>
              <a:t>: bizonyos érzések (pl.: öröm, fájdalom) szubjektív, tudatos, </a:t>
            </a:r>
          </a:p>
          <a:p>
            <a:r>
              <a:rPr lang="hu-HU" dirty="0"/>
              <a:t>	         belső élményként való megélése (</a:t>
            </a:r>
            <a:r>
              <a:rPr lang="hu-HU" i="1" dirty="0" err="1"/>
              <a:t>kváliák</a:t>
            </a:r>
            <a:r>
              <a:rPr lang="hu-HU" dirty="0"/>
              <a:t>)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76235E51-EEC4-9997-F56C-DC133EEC5495}"/>
              </a:ext>
            </a:extLst>
          </p:cNvPr>
          <p:cNvSpPr txBox="1"/>
          <p:nvPr/>
        </p:nvSpPr>
        <p:spPr>
          <a:xfrm>
            <a:off x="172816" y="4722449"/>
            <a:ext cx="6924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Biológiai határok: központi idegrendszer és fájdalomérzékelő receptorok</a:t>
            </a:r>
          </a:p>
          <a:p>
            <a:r>
              <a:rPr lang="hu-HU" dirty="0"/>
              <a:t>		→ kb. ízeltlábúak már nem tartoznak ide</a:t>
            </a:r>
          </a:p>
        </p:txBody>
      </p:sp>
      <p:grpSp>
        <p:nvGrpSpPr>
          <p:cNvPr id="18" name="Csoportba foglalás 17">
            <a:extLst>
              <a:ext uri="{FF2B5EF4-FFF2-40B4-BE49-F238E27FC236}">
                <a16:creationId xmlns:a16="http://schemas.microsoft.com/office/drawing/2014/main" id="{5DE71E13-07C7-1EF4-F20F-95B73464AA78}"/>
              </a:ext>
            </a:extLst>
          </p:cNvPr>
          <p:cNvGrpSpPr/>
          <p:nvPr/>
        </p:nvGrpSpPr>
        <p:grpSpPr>
          <a:xfrm>
            <a:off x="7382111" y="2242753"/>
            <a:ext cx="3805756" cy="4479701"/>
            <a:chOff x="7382111" y="2242753"/>
            <a:chExt cx="3805756" cy="4479701"/>
          </a:xfrm>
        </p:grpSpPr>
        <p:sp>
          <p:nvSpPr>
            <p:cNvPr id="7" name="Szorzás jele 6">
              <a:extLst>
                <a:ext uri="{FF2B5EF4-FFF2-40B4-BE49-F238E27FC236}">
                  <a16:creationId xmlns:a16="http://schemas.microsoft.com/office/drawing/2014/main" id="{0C9601DC-B523-30A6-F349-E1679ECB675D}"/>
                </a:ext>
              </a:extLst>
            </p:cNvPr>
            <p:cNvSpPr/>
            <p:nvPr/>
          </p:nvSpPr>
          <p:spPr>
            <a:xfrm>
              <a:off x="7914635" y="2242753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" name="Szorzás jele 9">
              <a:extLst>
                <a:ext uri="{FF2B5EF4-FFF2-40B4-BE49-F238E27FC236}">
                  <a16:creationId xmlns:a16="http://schemas.microsoft.com/office/drawing/2014/main" id="{43044AA8-30E8-701E-EC90-2B73EE2702D7}"/>
                </a:ext>
              </a:extLst>
            </p:cNvPr>
            <p:cNvSpPr/>
            <p:nvPr/>
          </p:nvSpPr>
          <p:spPr>
            <a:xfrm>
              <a:off x="7382111" y="3107998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Szorzás jele 10">
              <a:extLst>
                <a:ext uri="{FF2B5EF4-FFF2-40B4-BE49-F238E27FC236}">
                  <a16:creationId xmlns:a16="http://schemas.microsoft.com/office/drawing/2014/main" id="{BFAB7A48-FF0F-AD80-AE1E-7A1A6845F905}"/>
                </a:ext>
              </a:extLst>
            </p:cNvPr>
            <p:cNvSpPr/>
            <p:nvPr/>
          </p:nvSpPr>
          <p:spPr>
            <a:xfrm>
              <a:off x="8202872" y="3553133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" name="Szorzás jele 11">
              <a:extLst>
                <a:ext uri="{FF2B5EF4-FFF2-40B4-BE49-F238E27FC236}">
                  <a16:creationId xmlns:a16="http://schemas.microsoft.com/office/drawing/2014/main" id="{07196C8A-3B79-298A-9E93-97B5BC9AD3FE}"/>
                </a:ext>
              </a:extLst>
            </p:cNvPr>
            <p:cNvSpPr/>
            <p:nvPr/>
          </p:nvSpPr>
          <p:spPr>
            <a:xfrm>
              <a:off x="10142036" y="3751842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Szorzás jele 12">
              <a:extLst>
                <a:ext uri="{FF2B5EF4-FFF2-40B4-BE49-F238E27FC236}">
                  <a16:creationId xmlns:a16="http://schemas.microsoft.com/office/drawing/2014/main" id="{7839148C-FA54-8D5C-84B2-E52CD3586449}"/>
                </a:ext>
              </a:extLst>
            </p:cNvPr>
            <p:cNvSpPr/>
            <p:nvPr/>
          </p:nvSpPr>
          <p:spPr>
            <a:xfrm>
              <a:off x="9546346" y="4265249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" name="Szorzás jele 13">
              <a:extLst>
                <a:ext uri="{FF2B5EF4-FFF2-40B4-BE49-F238E27FC236}">
                  <a16:creationId xmlns:a16="http://schemas.microsoft.com/office/drawing/2014/main" id="{98BF6E2D-535F-EEA8-B61A-AAF92D613D58}"/>
                </a:ext>
              </a:extLst>
            </p:cNvPr>
            <p:cNvSpPr/>
            <p:nvPr/>
          </p:nvSpPr>
          <p:spPr>
            <a:xfrm>
              <a:off x="10273467" y="4465746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Szorzás jele 14">
              <a:extLst>
                <a:ext uri="{FF2B5EF4-FFF2-40B4-BE49-F238E27FC236}">
                  <a16:creationId xmlns:a16="http://schemas.microsoft.com/office/drawing/2014/main" id="{B25C0924-9123-9002-8A09-04B84B8F50BE}"/>
                </a:ext>
              </a:extLst>
            </p:cNvPr>
            <p:cNvSpPr/>
            <p:nvPr/>
          </p:nvSpPr>
          <p:spPr>
            <a:xfrm>
              <a:off x="8995507" y="4922946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Szorzás jele 15">
              <a:extLst>
                <a:ext uri="{FF2B5EF4-FFF2-40B4-BE49-F238E27FC236}">
                  <a16:creationId xmlns:a16="http://schemas.microsoft.com/office/drawing/2014/main" id="{35F20EB5-36A5-0635-CC6A-FA8EAD129E20}"/>
                </a:ext>
              </a:extLst>
            </p:cNvPr>
            <p:cNvSpPr/>
            <p:nvPr/>
          </p:nvSpPr>
          <p:spPr>
            <a:xfrm>
              <a:off x="10273467" y="5808054"/>
              <a:ext cx="914400" cy="914400"/>
            </a:xfrm>
            <a:prstGeom prst="mathMultiply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80153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1741</TotalTime>
  <Words>2546</Words>
  <Application>Microsoft Office PowerPoint</Application>
  <PresentationFormat>Szélesvásznú</PresentationFormat>
  <Paragraphs>309</Paragraphs>
  <Slides>20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Liberation Serif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admin</cp:lastModifiedBy>
  <cp:revision>36</cp:revision>
  <dcterms:created xsi:type="dcterms:W3CDTF">2026-04-23T12:27:59Z</dcterms:created>
  <dcterms:modified xsi:type="dcterms:W3CDTF">2026-05-07T07:03:05Z</dcterms:modified>
</cp:coreProperties>
</file>