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9" r:id="rId2"/>
    <p:sldId id="272" r:id="rId3"/>
    <p:sldId id="270" r:id="rId4"/>
    <p:sldId id="280" r:id="rId5"/>
    <p:sldId id="294" r:id="rId6"/>
    <p:sldId id="305" r:id="rId7"/>
    <p:sldId id="308" r:id="rId8"/>
    <p:sldId id="307" r:id="rId9"/>
    <p:sldId id="309" r:id="rId10"/>
    <p:sldId id="310" r:id="rId11"/>
    <p:sldId id="311" r:id="rId12"/>
    <p:sldId id="312" r:id="rId13"/>
    <p:sldId id="313" r:id="rId14"/>
    <p:sldId id="315" r:id="rId15"/>
    <p:sldId id="316" r:id="rId16"/>
    <p:sldId id="317" r:id="rId17"/>
    <p:sldId id="293" r:id="rId1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097" autoAdjust="0"/>
  </p:normalViewPr>
  <p:slideViewPr>
    <p:cSldViewPr snapToGrid="0">
      <p:cViewPr varScale="1">
        <p:scale>
          <a:sx n="103" d="100"/>
          <a:sy n="103" d="100"/>
        </p:scale>
        <p:origin x="77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DF241-545D-4743-A34B-53DBDA4F86CA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CDF86-E46E-428B-BEE5-8D5E51634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286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4E97E-1A18-46FB-BE0A-FF3FA01D83FC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5241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CDF86-E46E-428B-BEE5-8D5E51634328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5045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CDF86-E46E-428B-BEE5-8D5E51634328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032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CDF86-E46E-428B-BEE5-8D5E51634328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0055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CDF86-E46E-428B-BEE5-8D5E51634328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5262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CDF86-E46E-428B-BEE5-8D5E51634328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9052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endParaRPr lang="hu-HU" sz="1200" b="1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hu-HU" sz="1200" b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CDF86-E46E-428B-BEE5-8D5E51634328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6265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CDF86-E46E-428B-BEE5-8D5E51634328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4034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D748117-2AFB-6A99-E544-DDA089384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0AA072D-51B5-31CB-12F1-CA579F982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C8141C5-17AE-183F-2F32-467A0DF31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902A5E7-348F-3283-7D9A-BB95CFCF9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772D8F9-9F1F-72C6-42F9-4B4CFE3B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3080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AFB066-0261-D97A-A8B9-123868839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82B5B9E-CF12-C853-03AD-C8F7A70A9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9116969-ED49-F30D-4503-E37403D72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D0682FE-D007-72CE-58D8-6A68FF71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2009C20-0622-201B-9DD9-FD3143552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8786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00315BD-70F7-924B-26E8-9A4A447C8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7391A21-7842-32D4-3816-9F7925143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26CC386-8B67-02CF-C48E-C2C73C704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9FFA464-6312-65FA-DD2D-838C1ABCD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D59EFB3-1643-3FB1-E5BE-AF790CD8B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710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4BA96D-EE53-DC93-F65A-BE2B6010B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B0EC0B1-BED2-0D14-C107-4753E4C40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8F1F0FC-87C3-8831-AD18-8E140AE1B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D2B74AE-992C-D2B8-1D17-791C085AB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2B32808-B7DE-7E57-8EDE-51E47B4F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4114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90A1EB-6E32-00B0-29A3-912A8EAD4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4DA29FD-FF71-A80D-0A0C-66B14EF66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35F7BA1-4056-21C5-E7C4-2E9CBD1F1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E394611-ADD0-F247-BE80-511FED7D4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6587489-145E-EEAE-FF31-FED1F831C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237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40A2A19-197B-A793-D2A9-5F6F44EAF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243F593-2D41-4D60-D3CB-0D483DF66F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BE5789E-F133-1477-AA64-3DC117845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8C3F01A-2CBA-B430-F9BC-F06E49D8F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ECB9AEF-5700-A7F0-70BA-51E018326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C1786DF-1935-AC43-5781-E69E06E0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186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AAF98C2-04EF-244A-7DDA-B0B019039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675D74E-9637-51F3-C61F-4C8605B27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00D9661-850E-20B6-4CA9-4F6FA400F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6BD9EF4-F452-D9D7-6904-0166CB440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1F36E400-4656-2FA7-1931-7CD6A36CD0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4509807E-EA4D-3297-2EC1-EEB2D42E2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04FAE69C-91B8-1472-403D-6956CA768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222EC1DB-44D9-34AF-326F-F7B985B01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9006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D3C500-ADBE-7600-D960-E477B2F2F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4F10C863-6562-3E2B-CD93-3FCBF1CB4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E0CFAD3A-1904-F3EA-6D87-E9FFE205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36F52B36-32FE-F991-782C-196AA64A5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1038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E0E9920-896C-7CBF-99E6-DF4BC3211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C2A1039A-6B2A-96B7-E8A5-4E817333A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33D848B-EC25-7AEF-7BC2-54CB16F03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519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D8F70C-061A-6937-4DC6-2EF56E23E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450EB3F-E87E-87F6-7A1F-F9B9F7C8A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4B7DF64-7C13-5CB8-109F-12A5BFDC1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C55C3AF-5BF7-FCFB-0DB3-8A4D27167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604B03E-0FB1-CB33-512D-CC63B0C0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EB8799A-9CB5-D7B5-B2F6-636AD414C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69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3ACC73-E0DC-79C4-32DC-3834F3207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88A2630-24A5-2966-1FF0-B394CF688D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9D9FA19-F3AD-1631-F91E-A1FF8EEC3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28964DF-BAF7-835D-3903-C92204A2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CEE7845-BDEA-853B-780D-FEF773877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AAE1BEA-7E96-8EEF-3A9F-5E71957D5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020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51A761EF-7C7B-B129-75EE-65A10F8DD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6DBB934-0B2E-7521-57A4-7D7FB3A05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4D99AC9-E807-89BB-D850-43E6FCEA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53B8C-F80E-4504-BBB2-095B47ED2562}" type="datetimeFigureOut">
              <a:rPr lang="hu-HU" smtClean="0"/>
              <a:t>2026. 05. 14.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D55505E-EFD1-C47F-6CE0-4A26DBB7A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B91EF88-3B7C-E458-58B4-6DD4519E0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05C31-B08F-4D4B-9B9E-410ABFB0F1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507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eobiota.pensoft.net/article/79070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ean-ladybirds.brc.ac.uk/ladybird/lifecycl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hyperlink" Target="https://www.facebook.com/culturecollective/posts/when-we-think-about-human-survival-the-basics-often-come-to-mind-food-water-slee/1324401013065196/" TargetMode="External"/><Relationship Id="rId4" Type="http://schemas.openxmlformats.org/officeDocument/2006/relationships/hyperlink" Target="https://phys.org/news/2025-05-dual-associations-fungi-tree.htm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00C63B25-172A-1872-B304-25FE3D038C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727" y="0"/>
            <a:ext cx="3879273" cy="6858000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3C8A138C-76C0-BAD9-4F63-067E3C4F76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4063587" cy="6857999"/>
          </a:xfrm>
          <a:prstGeom prst="rect">
            <a:avLst/>
          </a:prstGeom>
        </p:spPr>
      </p:pic>
      <p:pic>
        <p:nvPicPr>
          <p:cNvPr id="2" name="Kép 1">
            <a:extLst>
              <a:ext uri="{FF2B5EF4-FFF2-40B4-BE49-F238E27FC236}">
                <a16:creationId xmlns:a16="http://schemas.microsoft.com/office/drawing/2014/main" id="{1A01A124-38CA-6B14-D2FF-9BFADA8B97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586" y="1364670"/>
            <a:ext cx="4156885" cy="4128655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D5FD837A-EF31-6151-5370-66F3FD00F22F}"/>
              </a:ext>
            </a:extLst>
          </p:cNvPr>
          <p:cNvSpPr txBox="1"/>
          <p:nvPr/>
        </p:nvSpPr>
        <p:spPr>
          <a:xfrm>
            <a:off x="3892974" y="157019"/>
            <a:ext cx="449810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/>
              <a:t>KÖRNYEZETETIKA </a:t>
            </a:r>
          </a:p>
          <a:p>
            <a:pPr algn="ctr"/>
            <a:r>
              <a:rPr lang="hu-HU" i="1" dirty="0"/>
              <a:t>előadás sorozat a Szarvasi Arborétumban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DBB6364-5EA1-4076-1179-E7335AD4B508}"/>
              </a:ext>
            </a:extLst>
          </p:cNvPr>
          <p:cNvSpPr txBox="1"/>
          <p:nvPr/>
        </p:nvSpPr>
        <p:spPr>
          <a:xfrm>
            <a:off x="5749688" y="5956236"/>
            <a:ext cx="2504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Előadó: Tóth Sándor PhD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767136C-93AB-B416-8B83-E6920FC2E42F}"/>
              </a:ext>
            </a:extLst>
          </p:cNvPr>
          <p:cNvSpPr txBox="1"/>
          <p:nvPr/>
        </p:nvSpPr>
        <p:spPr>
          <a:xfrm>
            <a:off x="0" y="6642556"/>
            <a:ext cx="41777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solidFill>
                  <a:schemeClr val="bg1"/>
                </a:solidFill>
              </a:rPr>
              <a:t>https://wallpapers.com/wallpapers/side-profile-young-female-teenager-wzzyk54s3cia7tyf.html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F8C9691D-1DEB-DDF4-3DBD-667381BA94DD}"/>
              </a:ext>
            </a:extLst>
          </p:cNvPr>
          <p:cNvSpPr txBox="1"/>
          <p:nvPr/>
        </p:nvSpPr>
        <p:spPr>
          <a:xfrm>
            <a:off x="8220471" y="6642554"/>
            <a:ext cx="34547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solidFill>
                  <a:schemeClr val="bg1"/>
                </a:solidFill>
              </a:rPr>
              <a:t>https://commons.wikimedia.org/wiki/File:The_Blue_Marble_(remastered).jpg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329D20B3-02D5-EF89-31DE-62582A3A6CAF}"/>
              </a:ext>
            </a:extLst>
          </p:cNvPr>
          <p:cNvSpPr txBox="1"/>
          <p:nvPr/>
        </p:nvSpPr>
        <p:spPr>
          <a:xfrm>
            <a:off x="4120656" y="6642556"/>
            <a:ext cx="41569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/>
              <a:t>https://dataforceresearch.com/difference-between-a-balanced-and-unbalanced-rating-scales/</a:t>
            </a:r>
          </a:p>
        </p:txBody>
      </p:sp>
    </p:spTree>
    <p:extLst>
      <p:ext uri="{BB962C8B-B14F-4D97-AF65-F5344CB8AC3E}">
        <p14:creationId xmlns:p14="http://schemas.microsoft.com/office/powerpoint/2010/main" val="2465920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B3DD1382-6753-AA1B-B259-6F25F763AB78}"/>
              </a:ext>
            </a:extLst>
          </p:cNvPr>
          <p:cNvSpPr txBox="1"/>
          <p:nvPr/>
        </p:nvSpPr>
        <p:spPr>
          <a:xfrm>
            <a:off x="1358486" y="0"/>
            <a:ext cx="947503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5400" b="1" dirty="0"/>
              <a:t>Normatív etikák </a:t>
            </a:r>
          </a:p>
          <a:p>
            <a:pPr algn="ctr"/>
            <a:r>
              <a:rPr lang="hu-HU" sz="5400" b="1" dirty="0"/>
              <a:t>a környezeti válságok tükrében </a:t>
            </a:r>
            <a:r>
              <a:rPr lang="hu-HU" dirty="0"/>
              <a:t>(1)</a:t>
            </a:r>
            <a:endParaRPr lang="hu-HU" sz="5400" b="1" dirty="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DB5EA8F6-73A2-3781-74EF-F689A0799237}"/>
              </a:ext>
            </a:extLst>
          </p:cNvPr>
          <p:cNvGrpSpPr/>
          <p:nvPr/>
        </p:nvGrpSpPr>
        <p:grpSpPr>
          <a:xfrm>
            <a:off x="945662" y="1992466"/>
            <a:ext cx="9974106" cy="2656461"/>
            <a:chOff x="945662" y="1992466"/>
            <a:chExt cx="9974106" cy="2656461"/>
          </a:xfrm>
        </p:grpSpPr>
        <p:sp>
          <p:nvSpPr>
            <p:cNvPr id="6" name="Szövegdoboz 5">
              <a:extLst>
                <a:ext uri="{FF2B5EF4-FFF2-40B4-BE49-F238E27FC236}">
                  <a16:creationId xmlns:a16="http://schemas.microsoft.com/office/drawing/2014/main" id="{A9141B92-6292-ACAF-4DCE-56F0744D45E2}"/>
                </a:ext>
              </a:extLst>
            </p:cNvPr>
            <p:cNvSpPr txBox="1"/>
            <p:nvPr/>
          </p:nvSpPr>
          <p:spPr>
            <a:xfrm>
              <a:off x="945662" y="2101055"/>
              <a:ext cx="13062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400" dirty="0"/>
                <a:t>Múlt</a:t>
              </a:r>
            </a:p>
          </p:txBody>
        </p:sp>
        <p:sp>
          <p:nvSpPr>
            <p:cNvPr id="7" name="Szövegdoboz 6">
              <a:extLst>
                <a:ext uri="{FF2B5EF4-FFF2-40B4-BE49-F238E27FC236}">
                  <a16:creationId xmlns:a16="http://schemas.microsoft.com/office/drawing/2014/main" id="{AE5ED181-BCA2-F81E-54EB-DC17C46A23B5}"/>
                </a:ext>
              </a:extLst>
            </p:cNvPr>
            <p:cNvSpPr txBox="1"/>
            <p:nvPr/>
          </p:nvSpPr>
          <p:spPr>
            <a:xfrm>
              <a:off x="5125776" y="2101055"/>
              <a:ext cx="19681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400" dirty="0"/>
                <a:t>Jelen</a:t>
              </a:r>
            </a:p>
          </p:txBody>
        </p:sp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A3F25E48-2D48-6BB1-BC5B-8A67864B8311}"/>
                </a:ext>
              </a:extLst>
            </p:cNvPr>
            <p:cNvSpPr txBox="1"/>
            <p:nvPr/>
          </p:nvSpPr>
          <p:spPr>
            <a:xfrm>
              <a:off x="9783299" y="2101054"/>
              <a:ext cx="1136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400" dirty="0"/>
                <a:t>Jövő</a:t>
              </a:r>
            </a:p>
          </p:txBody>
        </p:sp>
        <p:cxnSp>
          <p:nvCxnSpPr>
            <p:cNvPr id="9" name="Egyenes összekötő nyíllal 8">
              <a:extLst>
                <a:ext uri="{FF2B5EF4-FFF2-40B4-BE49-F238E27FC236}">
                  <a16:creationId xmlns:a16="http://schemas.microsoft.com/office/drawing/2014/main" id="{298DEEAE-E642-ACCD-F2F9-6F0BD05FFA24}"/>
                </a:ext>
              </a:extLst>
            </p:cNvPr>
            <p:cNvCxnSpPr>
              <a:cxnSpLocks/>
            </p:cNvCxnSpPr>
            <p:nvPr/>
          </p:nvCxnSpPr>
          <p:spPr>
            <a:xfrm>
              <a:off x="1929730" y="2331886"/>
              <a:ext cx="2238103" cy="136284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gyenes összekötő nyíllal 9">
              <a:extLst>
                <a:ext uri="{FF2B5EF4-FFF2-40B4-BE49-F238E27FC236}">
                  <a16:creationId xmlns:a16="http://schemas.microsoft.com/office/drawing/2014/main" id="{7635E3C0-E572-56F8-6CFD-01B61D9AE59D}"/>
                </a:ext>
              </a:extLst>
            </p:cNvPr>
            <p:cNvCxnSpPr>
              <a:cxnSpLocks/>
              <a:endCxn id="8" idx="1"/>
            </p:cNvCxnSpPr>
            <p:nvPr/>
          </p:nvCxnSpPr>
          <p:spPr>
            <a:xfrm flipV="1">
              <a:off x="6645422" y="2331887"/>
              <a:ext cx="3137877" cy="1214793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20510E55-F9A1-175D-D970-2D24317C5785}"/>
                </a:ext>
              </a:extLst>
            </p:cNvPr>
            <p:cNvSpPr txBox="1"/>
            <p:nvPr/>
          </p:nvSpPr>
          <p:spPr>
            <a:xfrm>
              <a:off x="4167833" y="3171599"/>
              <a:ext cx="265611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400" dirty="0"/>
                <a:t>Etikai	értékelés</a:t>
              </a:r>
            </a:p>
            <a:p>
              <a:r>
                <a:rPr lang="hu-HU" sz="2400" dirty="0"/>
                <a:t>	döntés</a:t>
              </a:r>
            </a:p>
            <a:p>
              <a:r>
                <a:rPr lang="hu-HU" sz="2400" dirty="0"/>
                <a:t>	cselekvés</a:t>
              </a:r>
            </a:p>
            <a:p>
              <a:endParaRPr lang="hu-HU" dirty="0"/>
            </a:p>
          </p:txBody>
        </p:sp>
        <p:cxnSp>
          <p:nvCxnSpPr>
            <p:cNvPr id="12" name="Egyenes összekötő nyíllal 11">
              <a:extLst>
                <a:ext uri="{FF2B5EF4-FFF2-40B4-BE49-F238E27FC236}">
                  <a16:creationId xmlns:a16="http://schemas.microsoft.com/office/drawing/2014/main" id="{283AF03B-AAA1-70C1-7848-4436C880FA56}"/>
                </a:ext>
              </a:extLst>
            </p:cNvPr>
            <p:cNvCxnSpPr/>
            <p:nvPr/>
          </p:nvCxnSpPr>
          <p:spPr>
            <a:xfrm>
              <a:off x="1284514" y="1992466"/>
              <a:ext cx="883998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nyíllal 14">
              <a:extLst>
                <a:ext uri="{FF2B5EF4-FFF2-40B4-BE49-F238E27FC236}">
                  <a16:creationId xmlns:a16="http://schemas.microsoft.com/office/drawing/2014/main" id="{152530A6-50F0-3521-0510-1D490DFCD662}"/>
                </a:ext>
              </a:extLst>
            </p:cNvPr>
            <p:cNvCxnSpPr/>
            <p:nvPr/>
          </p:nvCxnSpPr>
          <p:spPr>
            <a:xfrm flipV="1">
              <a:off x="5566610" y="2544582"/>
              <a:ext cx="0" cy="62701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F05199F9-6F03-0392-ECD4-F2ACB06251E8}"/>
              </a:ext>
            </a:extLst>
          </p:cNvPr>
          <p:cNvGrpSpPr/>
          <p:nvPr/>
        </p:nvGrpSpPr>
        <p:grpSpPr>
          <a:xfrm>
            <a:off x="5919321" y="1369623"/>
            <a:ext cx="6320063" cy="5295181"/>
            <a:chOff x="5919321" y="1369623"/>
            <a:chExt cx="6320063" cy="5295181"/>
          </a:xfrm>
        </p:grpSpPr>
        <p:sp>
          <p:nvSpPr>
            <p:cNvPr id="13" name="Téglalap 12">
              <a:extLst>
                <a:ext uri="{FF2B5EF4-FFF2-40B4-BE49-F238E27FC236}">
                  <a16:creationId xmlns:a16="http://schemas.microsoft.com/office/drawing/2014/main" id="{66FDD572-5883-FC2F-890C-3956A3E892FC}"/>
                </a:ext>
              </a:extLst>
            </p:cNvPr>
            <p:cNvSpPr/>
            <p:nvPr/>
          </p:nvSpPr>
          <p:spPr>
            <a:xfrm>
              <a:off x="10346615" y="1369623"/>
              <a:ext cx="899723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9600" b="1" cap="none" spc="50" dirty="0">
                  <a:ln w="9525" cmpd="sng">
                    <a:solidFill>
                      <a:schemeClr val="accent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rPr>
                <a:t>?</a:t>
              </a:r>
            </a:p>
          </p:txBody>
        </p:sp>
        <p:sp>
          <p:nvSpPr>
            <p:cNvPr id="14" name="Szövegdoboz 13">
              <a:extLst>
                <a:ext uri="{FF2B5EF4-FFF2-40B4-BE49-F238E27FC236}">
                  <a16:creationId xmlns:a16="http://schemas.microsoft.com/office/drawing/2014/main" id="{BD9BA89C-9020-2B2E-0CF0-C75B8366DAF3}"/>
                </a:ext>
              </a:extLst>
            </p:cNvPr>
            <p:cNvSpPr txBox="1"/>
            <p:nvPr/>
          </p:nvSpPr>
          <p:spPr>
            <a:xfrm>
              <a:off x="5919321" y="4725812"/>
              <a:ext cx="6320063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Lineáris gondolkodás </a:t>
              </a:r>
              <a:r>
                <a:rPr lang="hu-HU" sz="2400" dirty="0" err="1"/>
                <a:t>vs</a:t>
              </a:r>
              <a:r>
                <a:rPr lang="hu-HU" sz="2400" dirty="0"/>
                <a:t>. Nem lineáris események</a:t>
              </a:r>
            </a:p>
            <a:p>
              <a:r>
                <a:rPr lang="hu-HU" sz="2400" dirty="0"/>
                <a:t>(Ok-okozatiság </a:t>
              </a:r>
              <a:r>
                <a:rPr lang="hu-HU" sz="2400" dirty="0" err="1"/>
                <a:t>vs</a:t>
              </a:r>
              <a:r>
                <a:rPr lang="hu-HU" sz="2400" dirty="0"/>
                <a:t>. Pillangóhatás)</a:t>
              </a:r>
            </a:p>
            <a:p>
              <a:r>
                <a:rPr lang="hu-HU" sz="2400" dirty="0"/>
                <a:t>Emberi rövidlátás </a:t>
              </a:r>
              <a:r>
                <a:rPr lang="hu-HU" sz="2400" dirty="0" err="1"/>
                <a:t>vs</a:t>
              </a:r>
              <a:r>
                <a:rPr lang="hu-HU" sz="2400" dirty="0"/>
                <a:t>. Évezredek</a:t>
              </a:r>
            </a:p>
            <a:p>
              <a:r>
                <a:rPr lang="hu-HU" sz="2400" dirty="0"/>
                <a:t>Lokalitás </a:t>
              </a:r>
              <a:r>
                <a:rPr lang="hu-HU" sz="2400" dirty="0" err="1"/>
                <a:t>vs</a:t>
              </a:r>
              <a:r>
                <a:rPr lang="hu-HU" sz="2400" dirty="0"/>
                <a:t>. Globalitás</a:t>
              </a:r>
            </a:p>
            <a:p>
              <a:r>
                <a:rPr lang="hu-HU" sz="2400" dirty="0"/>
                <a:t>Kölcsönösség </a:t>
              </a:r>
              <a:r>
                <a:rPr lang="hu-HU" sz="2400" dirty="0" err="1"/>
                <a:t>vs</a:t>
              </a:r>
              <a:r>
                <a:rPr lang="hu-HU" sz="2400" dirty="0"/>
                <a:t>. Jövő generációk</a:t>
              </a:r>
            </a:p>
          </p:txBody>
        </p:sp>
        <p:cxnSp>
          <p:nvCxnSpPr>
            <p:cNvPr id="19" name="Egyenes összekötő nyíllal 18">
              <a:extLst>
                <a:ext uri="{FF2B5EF4-FFF2-40B4-BE49-F238E27FC236}">
                  <a16:creationId xmlns:a16="http://schemas.microsoft.com/office/drawing/2014/main" id="{306BE440-A3E0-83B2-53FC-6FF51D246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76109" y="2678046"/>
              <a:ext cx="2077690" cy="2047766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Szövegdoboz 22">
              <a:extLst>
                <a:ext uri="{FF2B5EF4-FFF2-40B4-BE49-F238E27FC236}">
                  <a16:creationId xmlns:a16="http://schemas.microsoft.com/office/drawing/2014/main" id="{80796B18-206C-405F-3604-B778F409B691}"/>
                </a:ext>
              </a:extLst>
            </p:cNvPr>
            <p:cNvSpPr txBox="1"/>
            <p:nvPr/>
          </p:nvSpPr>
          <p:spPr>
            <a:xfrm rot="19001125">
              <a:off x="8615980" y="3387731"/>
              <a:ext cx="13519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Kihívások</a:t>
              </a:r>
            </a:p>
          </p:txBody>
        </p:sp>
      </p:grpSp>
      <p:grpSp>
        <p:nvGrpSpPr>
          <p:cNvPr id="26" name="Csoportba foglalás 25">
            <a:extLst>
              <a:ext uri="{FF2B5EF4-FFF2-40B4-BE49-F238E27FC236}">
                <a16:creationId xmlns:a16="http://schemas.microsoft.com/office/drawing/2014/main" id="{31132699-7947-A1C4-9FA5-6135D4BF8A8A}"/>
              </a:ext>
            </a:extLst>
          </p:cNvPr>
          <p:cNvGrpSpPr/>
          <p:nvPr/>
        </p:nvGrpSpPr>
        <p:grpSpPr>
          <a:xfrm>
            <a:off x="702644" y="4687369"/>
            <a:ext cx="5087180" cy="1608103"/>
            <a:chOff x="702644" y="4687369"/>
            <a:chExt cx="5087180" cy="1608103"/>
          </a:xfrm>
        </p:grpSpPr>
        <p:sp>
          <p:nvSpPr>
            <p:cNvPr id="16" name="Szövegdoboz 15">
              <a:extLst>
                <a:ext uri="{FF2B5EF4-FFF2-40B4-BE49-F238E27FC236}">
                  <a16:creationId xmlns:a16="http://schemas.microsoft.com/office/drawing/2014/main" id="{3EB53F2B-3D87-A473-60DA-54C835599DD4}"/>
                </a:ext>
              </a:extLst>
            </p:cNvPr>
            <p:cNvSpPr txBox="1"/>
            <p:nvPr/>
          </p:nvSpPr>
          <p:spPr>
            <a:xfrm>
              <a:off x="702644" y="5095143"/>
              <a:ext cx="259147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Kötelességetika</a:t>
              </a:r>
            </a:p>
            <a:p>
              <a:r>
                <a:rPr lang="hu-HU" sz="2400" dirty="0"/>
                <a:t>Következményetika</a:t>
              </a:r>
            </a:p>
            <a:p>
              <a:r>
                <a:rPr lang="hu-HU" sz="2400" dirty="0"/>
                <a:t>Erényetika</a:t>
              </a:r>
            </a:p>
          </p:txBody>
        </p:sp>
        <p:sp>
          <p:nvSpPr>
            <p:cNvPr id="17" name="Nyíl: balra-jobbra mutató 16">
              <a:extLst>
                <a:ext uri="{FF2B5EF4-FFF2-40B4-BE49-F238E27FC236}">
                  <a16:creationId xmlns:a16="http://schemas.microsoft.com/office/drawing/2014/main" id="{FF813B9A-1BFB-90E2-D89A-A4C775FE32D4}"/>
                </a:ext>
              </a:extLst>
            </p:cNvPr>
            <p:cNvSpPr/>
            <p:nvPr/>
          </p:nvSpPr>
          <p:spPr>
            <a:xfrm>
              <a:off x="3294123" y="5095143"/>
              <a:ext cx="2495701" cy="1200329"/>
            </a:xfrm>
            <a:prstGeom prst="leftRightArrow">
              <a:avLst/>
            </a:prstGeom>
            <a:solidFill>
              <a:schemeClr val="bg2"/>
            </a:solidFill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Szövegdoboz 24">
              <a:extLst>
                <a:ext uri="{FF2B5EF4-FFF2-40B4-BE49-F238E27FC236}">
                  <a16:creationId xmlns:a16="http://schemas.microsoft.com/office/drawing/2014/main" id="{CF9935DB-BD34-DDA8-3A01-7493440DEFCE}"/>
                </a:ext>
              </a:extLst>
            </p:cNvPr>
            <p:cNvSpPr txBox="1"/>
            <p:nvPr/>
          </p:nvSpPr>
          <p:spPr>
            <a:xfrm>
              <a:off x="3894264" y="4687369"/>
              <a:ext cx="13519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Kihívások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471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1B31CAAA-7D5C-D12B-F842-7547BB1616C9}"/>
              </a:ext>
            </a:extLst>
          </p:cNvPr>
          <p:cNvSpPr txBox="1"/>
          <p:nvPr/>
        </p:nvSpPr>
        <p:spPr>
          <a:xfrm>
            <a:off x="1356883" y="0"/>
            <a:ext cx="94782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5400" b="1" dirty="0"/>
              <a:t>Normatív etikák </a:t>
            </a:r>
          </a:p>
          <a:p>
            <a:pPr algn="ctr"/>
            <a:r>
              <a:rPr lang="hu-HU" sz="5400" b="1" dirty="0"/>
              <a:t>a környezeti válságok tükrében </a:t>
            </a:r>
            <a:r>
              <a:rPr lang="hu-HU" dirty="0"/>
              <a:t>(2)</a:t>
            </a:r>
          </a:p>
        </p:txBody>
      </p:sp>
      <p:grpSp>
        <p:nvGrpSpPr>
          <p:cNvPr id="5" name="Csoportba foglalás 4">
            <a:extLst>
              <a:ext uri="{FF2B5EF4-FFF2-40B4-BE49-F238E27FC236}">
                <a16:creationId xmlns:a16="http://schemas.microsoft.com/office/drawing/2014/main" id="{55F6AB96-097F-7C9B-72A8-E87613D749D6}"/>
              </a:ext>
            </a:extLst>
          </p:cNvPr>
          <p:cNvGrpSpPr/>
          <p:nvPr/>
        </p:nvGrpSpPr>
        <p:grpSpPr>
          <a:xfrm>
            <a:off x="945662" y="1369623"/>
            <a:ext cx="10300676" cy="3279304"/>
            <a:chOff x="1045029" y="888360"/>
            <a:chExt cx="10300676" cy="3279304"/>
          </a:xfrm>
        </p:grpSpPr>
        <p:sp>
          <p:nvSpPr>
            <p:cNvPr id="6" name="Szövegdoboz 5">
              <a:extLst>
                <a:ext uri="{FF2B5EF4-FFF2-40B4-BE49-F238E27FC236}">
                  <a16:creationId xmlns:a16="http://schemas.microsoft.com/office/drawing/2014/main" id="{C0F7E635-5623-C702-56D3-CAFBA6D86C5F}"/>
                </a:ext>
              </a:extLst>
            </p:cNvPr>
            <p:cNvSpPr txBox="1"/>
            <p:nvPr/>
          </p:nvSpPr>
          <p:spPr>
            <a:xfrm>
              <a:off x="1045029" y="1619792"/>
              <a:ext cx="13062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400" dirty="0"/>
                <a:t>Múlt</a:t>
              </a:r>
            </a:p>
          </p:txBody>
        </p:sp>
        <p:sp>
          <p:nvSpPr>
            <p:cNvPr id="7" name="Szövegdoboz 6">
              <a:extLst>
                <a:ext uri="{FF2B5EF4-FFF2-40B4-BE49-F238E27FC236}">
                  <a16:creationId xmlns:a16="http://schemas.microsoft.com/office/drawing/2014/main" id="{38428484-C67C-9588-8FF5-0E8A1A79E224}"/>
                </a:ext>
              </a:extLst>
            </p:cNvPr>
            <p:cNvSpPr txBox="1"/>
            <p:nvPr/>
          </p:nvSpPr>
          <p:spPr>
            <a:xfrm>
              <a:off x="5225143" y="1619792"/>
              <a:ext cx="822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400" dirty="0"/>
                <a:t>Jelen</a:t>
              </a:r>
            </a:p>
          </p:txBody>
        </p:sp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71CF0575-5D69-CA6B-6224-772949E0091A}"/>
                </a:ext>
              </a:extLst>
            </p:cNvPr>
            <p:cNvSpPr txBox="1"/>
            <p:nvPr/>
          </p:nvSpPr>
          <p:spPr>
            <a:xfrm>
              <a:off x="9882666" y="1619791"/>
              <a:ext cx="1136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400" dirty="0"/>
                <a:t>Jövő</a:t>
              </a:r>
            </a:p>
          </p:txBody>
        </p:sp>
        <p:cxnSp>
          <p:nvCxnSpPr>
            <p:cNvPr id="9" name="Egyenes összekötő nyíllal 8">
              <a:extLst>
                <a:ext uri="{FF2B5EF4-FFF2-40B4-BE49-F238E27FC236}">
                  <a16:creationId xmlns:a16="http://schemas.microsoft.com/office/drawing/2014/main" id="{31828C36-FAA2-7E4D-CB2A-686DE36F8E50}"/>
                </a:ext>
              </a:extLst>
            </p:cNvPr>
            <p:cNvCxnSpPr>
              <a:cxnSpLocks/>
            </p:cNvCxnSpPr>
            <p:nvPr/>
          </p:nvCxnSpPr>
          <p:spPr>
            <a:xfrm>
              <a:off x="2029097" y="1850623"/>
              <a:ext cx="2238103" cy="136284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gyenes összekötő nyíllal 9">
              <a:extLst>
                <a:ext uri="{FF2B5EF4-FFF2-40B4-BE49-F238E27FC236}">
                  <a16:creationId xmlns:a16="http://schemas.microsoft.com/office/drawing/2014/main" id="{83453B25-982B-7AC0-8EAB-3CF03FA8627C}"/>
                </a:ext>
              </a:extLst>
            </p:cNvPr>
            <p:cNvCxnSpPr>
              <a:cxnSpLocks/>
              <a:endCxn id="8" idx="1"/>
            </p:cNvCxnSpPr>
            <p:nvPr/>
          </p:nvCxnSpPr>
          <p:spPr>
            <a:xfrm flipV="1">
              <a:off x="6744789" y="1850624"/>
              <a:ext cx="3137877" cy="1214793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C4F9AD16-1202-7E91-EB3A-6067B70B054D}"/>
                </a:ext>
              </a:extLst>
            </p:cNvPr>
            <p:cNvSpPr txBox="1"/>
            <p:nvPr/>
          </p:nvSpPr>
          <p:spPr>
            <a:xfrm>
              <a:off x="4267200" y="2690336"/>
              <a:ext cx="265611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400" dirty="0"/>
                <a:t>Etikai	értékelés</a:t>
              </a:r>
            </a:p>
            <a:p>
              <a:r>
                <a:rPr lang="hu-HU" sz="2400" dirty="0"/>
                <a:t>	döntés</a:t>
              </a:r>
            </a:p>
            <a:p>
              <a:r>
                <a:rPr lang="hu-HU" sz="2400" dirty="0"/>
                <a:t>	cselekvés</a:t>
              </a:r>
            </a:p>
            <a:p>
              <a:endParaRPr lang="hu-HU" dirty="0"/>
            </a:p>
          </p:txBody>
        </p:sp>
        <p:cxnSp>
          <p:nvCxnSpPr>
            <p:cNvPr id="12" name="Egyenes összekötő nyíllal 11">
              <a:extLst>
                <a:ext uri="{FF2B5EF4-FFF2-40B4-BE49-F238E27FC236}">
                  <a16:creationId xmlns:a16="http://schemas.microsoft.com/office/drawing/2014/main" id="{19C898E5-E5C3-B82F-A2B0-91FE2E6E1FA2}"/>
                </a:ext>
              </a:extLst>
            </p:cNvPr>
            <p:cNvCxnSpPr/>
            <p:nvPr/>
          </p:nvCxnSpPr>
          <p:spPr>
            <a:xfrm>
              <a:off x="1383881" y="1511203"/>
              <a:ext cx="883998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églalap 12">
              <a:extLst>
                <a:ext uri="{FF2B5EF4-FFF2-40B4-BE49-F238E27FC236}">
                  <a16:creationId xmlns:a16="http://schemas.microsoft.com/office/drawing/2014/main" id="{E9E1E609-94C6-DCD2-1AE3-CB6902F5290F}"/>
                </a:ext>
              </a:extLst>
            </p:cNvPr>
            <p:cNvSpPr/>
            <p:nvPr/>
          </p:nvSpPr>
          <p:spPr>
            <a:xfrm>
              <a:off x="10445982" y="888360"/>
              <a:ext cx="899723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9600" b="1" cap="none" spc="50" dirty="0">
                  <a:ln w="9525" cmpd="sng">
                    <a:solidFill>
                      <a:schemeClr val="accent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rPr>
                <a:t>?</a:t>
              </a:r>
            </a:p>
          </p:txBody>
        </p:sp>
      </p:grp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02E6DA14-E08E-E98F-9B18-A2711C4DA9B3}"/>
              </a:ext>
            </a:extLst>
          </p:cNvPr>
          <p:cNvSpPr txBox="1"/>
          <p:nvPr/>
        </p:nvSpPr>
        <p:spPr>
          <a:xfrm>
            <a:off x="535696" y="4541146"/>
            <a:ext cx="10901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Kötelességetika			Erényetika			Következményetika</a:t>
            </a:r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99F5D7D2-74F0-E968-8748-AC6F4E23A6AD}"/>
              </a:ext>
            </a:extLst>
          </p:cNvPr>
          <p:cNvGrpSpPr/>
          <p:nvPr/>
        </p:nvGrpSpPr>
        <p:grpSpPr>
          <a:xfrm>
            <a:off x="1284514" y="2608053"/>
            <a:ext cx="2883319" cy="2183774"/>
            <a:chOff x="1284514" y="2608053"/>
            <a:chExt cx="2883319" cy="2183774"/>
          </a:xfrm>
        </p:grpSpPr>
        <p:cxnSp>
          <p:nvCxnSpPr>
            <p:cNvPr id="15" name="Egyenes összekötő nyíllal 14">
              <a:extLst>
                <a:ext uri="{FF2B5EF4-FFF2-40B4-BE49-F238E27FC236}">
                  <a16:creationId xmlns:a16="http://schemas.microsoft.com/office/drawing/2014/main" id="{B7FEB830-A4CC-909B-F78E-EBDBBC488D8E}"/>
                </a:ext>
              </a:extLst>
            </p:cNvPr>
            <p:cNvCxnSpPr>
              <a:cxnSpLocks/>
            </p:cNvCxnSpPr>
            <p:nvPr/>
          </p:nvCxnSpPr>
          <p:spPr>
            <a:xfrm>
              <a:off x="1284514" y="2608053"/>
              <a:ext cx="0" cy="183881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nyíllal 16">
              <a:extLst>
                <a:ext uri="{FF2B5EF4-FFF2-40B4-BE49-F238E27FC236}">
                  <a16:creationId xmlns:a16="http://schemas.microsoft.com/office/drawing/2014/main" id="{C4E4BAA0-E4AA-3C33-E239-04B823B28CE9}"/>
                </a:ext>
              </a:extLst>
            </p:cNvPr>
            <p:cNvCxnSpPr>
              <a:cxnSpLocks/>
              <a:endCxn id="11" idx="1"/>
            </p:cNvCxnSpPr>
            <p:nvPr/>
          </p:nvCxnSpPr>
          <p:spPr>
            <a:xfrm flipV="1">
              <a:off x="2678896" y="3910263"/>
              <a:ext cx="1488937" cy="88156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5E343DD4-3EEF-9452-05A6-475C25A68A4B}"/>
              </a:ext>
            </a:extLst>
          </p:cNvPr>
          <p:cNvGrpSpPr/>
          <p:nvPr/>
        </p:nvGrpSpPr>
        <p:grpSpPr>
          <a:xfrm>
            <a:off x="6645422" y="2671306"/>
            <a:ext cx="3479074" cy="2120521"/>
            <a:chOff x="6645422" y="2671306"/>
            <a:chExt cx="3479074" cy="2120521"/>
          </a:xfrm>
        </p:grpSpPr>
        <p:cxnSp>
          <p:nvCxnSpPr>
            <p:cNvPr id="19" name="Egyenes összekötő nyíllal 18">
              <a:extLst>
                <a:ext uri="{FF2B5EF4-FFF2-40B4-BE49-F238E27FC236}">
                  <a16:creationId xmlns:a16="http://schemas.microsoft.com/office/drawing/2014/main" id="{CE1B648C-A1BC-ABB2-698F-0AC821CE6C85}"/>
                </a:ext>
              </a:extLst>
            </p:cNvPr>
            <p:cNvCxnSpPr>
              <a:cxnSpLocks/>
            </p:cNvCxnSpPr>
            <p:nvPr/>
          </p:nvCxnSpPr>
          <p:spPr>
            <a:xfrm>
              <a:off x="10112443" y="2671306"/>
              <a:ext cx="12053" cy="177556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nyíllal 20">
              <a:extLst>
                <a:ext uri="{FF2B5EF4-FFF2-40B4-BE49-F238E27FC236}">
                  <a16:creationId xmlns:a16="http://schemas.microsoft.com/office/drawing/2014/main" id="{371711C6-C10C-AA01-B04A-14BF9A58CA4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45422" y="3910263"/>
              <a:ext cx="2036243" cy="88156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Egyenes összekötő nyíllal 24">
            <a:extLst>
              <a:ext uri="{FF2B5EF4-FFF2-40B4-BE49-F238E27FC236}">
                <a16:creationId xmlns:a16="http://schemas.microsoft.com/office/drawing/2014/main" id="{F63B36D5-4A68-B9F5-7937-F67BB72BA3E7}"/>
              </a:ext>
            </a:extLst>
          </p:cNvPr>
          <p:cNvCxnSpPr>
            <a:cxnSpLocks/>
          </p:cNvCxnSpPr>
          <p:nvPr/>
        </p:nvCxnSpPr>
        <p:spPr>
          <a:xfrm flipH="1" flipV="1">
            <a:off x="5546579" y="2480268"/>
            <a:ext cx="284590" cy="209602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DA929EF4-662D-D3F3-A6CF-8A692AF08F63}"/>
              </a:ext>
            </a:extLst>
          </p:cNvPr>
          <p:cNvSpPr txBox="1"/>
          <p:nvPr/>
        </p:nvSpPr>
        <p:spPr>
          <a:xfrm>
            <a:off x="1369207" y="4905823"/>
            <a:ext cx="8977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/>
              <a:t>Milyen emberek akarunk lenni? </a:t>
            </a:r>
          </a:p>
          <a:p>
            <a:pPr algn="ctr"/>
            <a:r>
              <a:rPr lang="hu-HU" sz="2400" b="1" dirty="0" err="1"/>
              <a:t>Körültekitőek</a:t>
            </a:r>
            <a:r>
              <a:rPr lang="hu-HU" sz="2400" b="1" dirty="0"/>
              <a:t>, megfontoltak</a:t>
            </a:r>
            <a:r>
              <a:rPr lang="hu-HU" sz="2400" dirty="0"/>
              <a:t>, azaz:</a:t>
            </a:r>
          </a:p>
          <a:p>
            <a:pPr algn="ctr"/>
            <a:r>
              <a:rPr lang="hu-HU" sz="2400" dirty="0"/>
              <a:t>Helyes tárgy: Arra irányul, ami számunkra elérhető és megvalósítható.</a:t>
            </a:r>
          </a:p>
          <a:p>
            <a:pPr algn="ctr"/>
            <a:r>
              <a:rPr lang="pt-BR" sz="2400" dirty="0"/>
              <a:t>Helyes mód: Az érvek alapos mérlegelése.</a:t>
            </a:r>
            <a:r>
              <a:rPr lang="hu-HU" sz="2400" dirty="0"/>
              <a:t> (erkölcsi rang)</a:t>
            </a:r>
            <a:endParaRPr lang="pt-BR" sz="2400" dirty="0"/>
          </a:p>
          <a:p>
            <a:pPr algn="ctr"/>
            <a:r>
              <a:rPr lang="hu-HU" sz="2400" dirty="0"/>
              <a:t>Helyes idő: Nem túl gyorsan (felületesen), de nem is túl későn dönteni.</a:t>
            </a:r>
          </a:p>
        </p:txBody>
      </p:sp>
    </p:spTree>
    <p:extLst>
      <p:ext uri="{BB962C8B-B14F-4D97-AF65-F5344CB8AC3E}">
        <p14:creationId xmlns:p14="http://schemas.microsoft.com/office/powerpoint/2010/main" val="54313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9166953A-C748-14C0-79BB-A6E4DB2539A0}"/>
              </a:ext>
            </a:extLst>
          </p:cNvPr>
          <p:cNvSpPr txBox="1"/>
          <p:nvPr/>
        </p:nvSpPr>
        <p:spPr>
          <a:xfrm>
            <a:off x="4230746" y="0"/>
            <a:ext cx="37305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5400" b="1" dirty="0"/>
              <a:t>ERÉNYETIKA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0A2C934-EF75-57D0-80D3-E1E536CAF921}"/>
              </a:ext>
            </a:extLst>
          </p:cNvPr>
          <p:cNvSpPr txBox="1"/>
          <p:nvPr/>
        </p:nvSpPr>
        <p:spPr>
          <a:xfrm>
            <a:off x="317634" y="1155032"/>
            <a:ext cx="7323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Arisztotelész (i.e. 384-322): </a:t>
            </a:r>
            <a:r>
              <a:rPr lang="hu-HU" sz="2400" i="1" dirty="0" err="1"/>
              <a:t>Nikomakhoszi</a:t>
            </a:r>
            <a:r>
              <a:rPr lang="hu-HU" sz="2400" i="1" dirty="0"/>
              <a:t> etika</a:t>
            </a:r>
            <a:r>
              <a:rPr lang="hu-HU" sz="2400" dirty="0"/>
              <a:t>,</a:t>
            </a:r>
            <a:r>
              <a:rPr lang="hu-HU" sz="2400" baseline="30000" dirty="0"/>
              <a:t>1</a:t>
            </a:r>
            <a:r>
              <a:rPr lang="hu-HU" sz="2400" dirty="0"/>
              <a:t> </a:t>
            </a:r>
            <a:r>
              <a:rPr lang="hu-HU" sz="2400" i="1" dirty="0"/>
              <a:t>A lélek</a:t>
            </a:r>
            <a:r>
              <a:rPr lang="hu-HU" sz="2400" baseline="30000" dirty="0"/>
              <a:t>2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EDDC2BAB-62A7-14A9-FF47-2BCB4A7F0970}"/>
              </a:ext>
            </a:extLst>
          </p:cNvPr>
          <p:cNvSpPr txBox="1"/>
          <p:nvPr/>
        </p:nvSpPr>
        <p:spPr>
          <a:xfrm>
            <a:off x="7612" y="6519446"/>
            <a:ext cx="51988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800" dirty="0"/>
              <a:t>Arisztotelész 2023. </a:t>
            </a:r>
            <a:r>
              <a:rPr lang="hu-HU" sz="800" i="1" dirty="0" err="1"/>
              <a:t>Nikomakhoszi</a:t>
            </a:r>
            <a:r>
              <a:rPr lang="hu-HU" sz="800" i="1" dirty="0"/>
              <a:t> etika</a:t>
            </a:r>
            <a:r>
              <a:rPr lang="hu-HU" sz="800" dirty="0"/>
              <a:t>. (Simon Attila </a:t>
            </a:r>
            <a:r>
              <a:rPr lang="hu-HU" sz="800" i="1" dirty="0"/>
              <a:t>ford</a:t>
            </a:r>
            <a:r>
              <a:rPr lang="hu-HU" sz="800" dirty="0"/>
              <a:t>.) Atlantisz Könyvkiadó, Budapest.</a:t>
            </a:r>
          </a:p>
          <a:p>
            <a:pPr marL="342900" indent="-342900">
              <a:buFontTx/>
              <a:buAutoNum type="arabicPeriod"/>
            </a:pPr>
            <a:r>
              <a:rPr lang="hu-HU" sz="800" dirty="0"/>
              <a:t>Arisztotelész 2006. </a:t>
            </a:r>
            <a:r>
              <a:rPr lang="hu-HU" sz="800" i="1" dirty="0"/>
              <a:t>A lélek</a:t>
            </a:r>
            <a:r>
              <a:rPr lang="hu-HU" sz="800" dirty="0"/>
              <a:t>. In: Szabó Zsuzsa </a:t>
            </a:r>
            <a:r>
              <a:rPr lang="hu-HU" sz="800" dirty="0" err="1"/>
              <a:t>et</a:t>
            </a:r>
            <a:r>
              <a:rPr lang="hu-HU" sz="800" dirty="0"/>
              <a:t> </a:t>
            </a:r>
            <a:r>
              <a:rPr lang="hu-HU" sz="800" dirty="0" err="1"/>
              <a:t>al</a:t>
            </a:r>
            <a:r>
              <a:rPr lang="hu-HU" sz="800" dirty="0"/>
              <a:t>. (</a:t>
            </a:r>
            <a:r>
              <a:rPr lang="hu-HU" sz="800" i="1" dirty="0"/>
              <a:t>szerk</a:t>
            </a:r>
            <a:r>
              <a:rPr lang="hu-HU" sz="800" dirty="0"/>
              <a:t>.) Lélekfilozófiai írások. Budapest: Akadémiai Kiadó, 7-97.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D99D6D49-945E-6C8F-DBBC-6CE100B22B61}"/>
              </a:ext>
            </a:extLst>
          </p:cNvPr>
          <p:cNvSpPr txBox="1"/>
          <p:nvPr/>
        </p:nvSpPr>
        <p:spPr>
          <a:xfrm>
            <a:off x="4688243" y="1685239"/>
            <a:ext cx="2815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Élőlény = Test + Lélek</a:t>
            </a:r>
          </a:p>
        </p:txBody>
      </p:sp>
      <p:grpSp>
        <p:nvGrpSpPr>
          <p:cNvPr id="26" name="Csoportba foglalás 25">
            <a:extLst>
              <a:ext uri="{FF2B5EF4-FFF2-40B4-BE49-F238E27FC236}">
                <a16:creationId xmlns:a16="http://schemas.microsoft.com/office/drawing/2014/main" id="{0CFED872-D625-3427-7E49-87355C077773}"/>
              </a:ext>
            </a:extLst>
          </p:cNvPr>
          <p:cNvGrpSpPr/>
          <p:nvPr/>
        </p:nvGrpSpPr>
        <p:grpSpPr>
          <a:xfrm>
            <a:off x="875023" y="2375825"/>
            <a:ext cx="8201404" cy="1200330"/>
            <a:chOff x="875023" y="2375825"/>
            <a:chExt cx="8201404" cy="1200330"/>
          </a:xfrm>
        </p:grpSpPr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3339C38E-782D-BDAA-D6AC-335B77C46500}"/>
                </a:ext>
              </a:extLst>
            </p:cNvPr>
            <p:cNvSpPr txBox="1"/>
            <p:nvPr/>
          </p:nvSpPr>
          <p:spPr>
            <a:xfrm>
              <a:off x="875023" y="2375826"/>
              <a:ext cx="1607684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Táplálkozás</a:t>
              </a:r>
            </a:p>
            <a:p>
              <a:r>
                <a:rPr lang="hu-HU" sz="2400" dirty="0"/>
                <a:t>Növekedés</a:t>
              </a:r>
            </a:p>
            <a:p>
              <a:r>
                <a:rPr lang="hu-HU" sz="2400" dirty="0"/>
                <a:t>Szaporodás</a:t>
              </a:r>
            </a:p>
          </p:txBody>
        </p:sp>
        <p:sp>
          <p:nvSpPr>
            <p:cNvPr id="9" name="Szövegdoboz 8">
              <a:extLst>
                <a:ext uri="{FF2B5EF4-FFF2-40B4-BE49-F238E27FC236}">
                  <a16:creationId xmlns:a16="http://schemas.microsoft.com/office/drawing/2014/main" id="{7550A509-9886-71D7-DEA2-B1000B0878A6}"/>
                </a:ext>
              </a:extLst>
            </p:cNvPr>
            <p:cNvSpPr txBox="1"/>
            <p:nvPr/>
          </p:nvSpPr>
          <p:spPr>
            <a:xfrm>
              <a:off x="3645777" y="2375825"/>
              <a:ext cx="2450223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Helyzetváltoztatás</a:t>
              </a:r>
            </a:p>
            <a:p>
              <a:r>
                <a:rPr lang="hu-HU" sz="2400" dirty="0"/>
                <a:t>Érzékelés</a:t>
              </a:r>
            </a:p>
            <a:p>
              <a:r>
                <a:rPr lang="hu-HU" sz="2400" dirty="0"/>
                <a:t>Vágyakozás</a:t>
              </a:r>
            </a:p>
          </p:txBody>
        </p:sp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id="{DBD3369E-8422-D05F-021C-3D5DD0910253}"/>
                </a:ext>
              </a:extLst>
            </p:cNvPr>
            <p:cNvSpPr txBox="1"/>
            <p:nvPr/>
          </p:nvSpPr>
          <p:spPr>
            <a:xfrm>
              <a:off x="7259070" y="2998450"/>
              <a:ext cx="18173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Gondolkodás</a:t>
              </a:r>
            </a:p>
          </p:txBody>
        </p:sp>
      </p:grpSp>
      <p:grpSp>
        <p:nvGrpSpPr>
          <p:cNvPr id="27" name="Csoportba foglalás 26">
            <a:extLst>
              <a:ext uri="{FF2B5EF4-FFF2-40B4-BE49-F238E27FC236}">
                <a16:creationId xmlns:a16="http://schemas.microsoft.com/office/drawing/2014/main" id="{3F85BA23-F1A4-884A-C593-7A4DFCC42E32}"/>
              </a:ext>
            </a:extLst>
          </p:cNvPr>
          <p:cNvGrpSpPr/>
          <p:nvPr/>
        </p:nvGrpSpPr>
        <p:grpSpPr>
          <a:xfrm>
            <a:off x="952158" y="3576154"/>
            <a:ext cx="1453414" cy="932608"/>
            <a:chOff x="952158" y="3576154"/>
            <a:chExt cx="1453414" cy="932608"/>
          </a:xfrm>
        </p:grpSpPr>
        <p:sp>
          <p:nvSpPr>
            <p:cNvPr id="14" name="Bal oldali kapcsos zárójel 13">
              <a:extLst>
                <a:ext uri="{FF2B5EF4-FFF2-40B4-BE49-F238E27FC236}">
                  <a16:creationId xmlns:a16="http://schemas.microsoft.com/office/drawing/2014/main" id="{1FD3415C-09AA-E058-AD61-996556DEC6D3}"/>
                </a:ext>
              </a:extLst>
            </p:cNvPr>
            <p:cNvSpPr/>
            <p:nvPr/>
          </p:nvSpPr>
          <p:spPr>
            <a:xfrm rot="16200000">
              <a:off x="1443394" y="3084918"/>
              <a:ext cx="470942" cy="1453414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Szövegdoboz 14">
              <a:extLst>
                <a:ext uri="{FF2B5EF4-FFF2-40B4-BE49-F238E27FC236}">
                  <a16:creationId xmlns:a16="http://schemas.microsoft.com/office/drawing/2014/main" id="{B249BF87-5F2E-DAF0-B856-0B71986B1A96}"/>
                </a:ext>
              </a:extLst>
            </p:cNvPr>
            <p:cNvSpPr txBox="1"/>
            <p:nvPr/>
          </p:nvSpPr>
          <p:spPr>
            <a:xfrm>
              <a:off x="969087" y="4047097"/>
              <a:ext cx="14195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Növények</a:t>
              </a:r>
            </a:p>
          </p:txBody>
        </p:sp>
      </p:grpSp>
      <p:grpSp>
        <p:nvGrpSpPr>
          <p:cNvPr id="28" name="Csoportba foglalás 27">
            <a:extLst>
              <a:ext uri="{FF2B5EF4-FFF2-40B4-BE49-F238E27FC236}">
                <a16:creationId xmlns:a16="http://schemas.microsoft.com/office/drawing/2014/main" id="{F0EDAABE-49C0-BACA-2BBF-C509BE3C06A7}"/>
              </a:ext>
            </a:extLst>
          </p:cNvPr>
          <p:cNvGrpSpPr/>
          <p:nvPr/>
        </p:nvGrpSpPr>
        <p:grpSpPr>
          <a:xfrm>
            <a:off x="952157" y="2743200"/>
            <a:ext cx="4822257" cy="2612239"/>
            <a:chOff x="952157" y="2743200"/>
            <a:chExt cx="4822257" cy="2612239"/>
          </a:xfrm>
        </p:grpSpPr>
        <p:sp>
          <p:nvSpPr>
            <p:cNvPr id="11" name="Összeadás jele 10">
              <a:extLst>
                <a:ext uri="{FF2B5EF4-FFF2-40B4-BE49-F238E27FC236}">
                  <a16:creationId xmlns:a16="http://schemas.microsoft.com/office/drawing/2014/main" id="{DF9C6EDD-E7A8-80AB-32E3-3A5A261CCB4E}"/>
                </a:ext>
              </a:extLst>
            </p:cNvPr>
            <p:cNvSpPr/>
            <p:nvPr/>
          </p:nvSpPr>
          <p:spPr>
            <a:xfrm>
              <a:off x="2607042" y="2743200"/>
              <a:ext cx="914400" cy="914400"/>
            </a:xfrm>
            <a:prstGeom prst="mathPlus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Bal oldali kapcsos zárójel 15">
              <a:extLst>
                <a:ext uri="{FF2B5EF4-FFF2-40B4-BE49-F238E27FC236}">
                  <a16:creationId xmlns:a16="http://schemas.microsoft.com/office/drawing/2014/main" id="{B7719EC9-0A49-060A-F8F0-C0C1AD2867DD}"/>
                </a:ext>
              </a:extLst>
            </p:cNvPr>
            <p:cNvSpPr/>
            <p:nvPr/>
          </p:nvSpPr>
          <p:spPr>
            <a:xfrm rot="16200000">
              <a:off x="3066900" y="2166213"/>
              <a:ext cx="592771" cy="4822257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7" name="Szövegdoboz 16">
              <a:extLst>
                <a:ext uri="{FF2B5EF4-FFF2-40B4-BE49-F238E27FC236}">
                  <a16:creationId xmlns:a16="http://schemas.microsoft.com/office/drawing/2014/main" id="{FC678547-A9A6-3275-8B99-2912FC04B9F0}"/>
                </a:ext>
              </a:extLst>
            </p:cNvPr>
            <p:cNvSpPr txBox="1"/>
            <p:nvPr/>
          </p:nvSpPr>
          <p:spPr>
            <a:xfrm>
              <a:off x="2838687" y="4893774"/>
              <a:ext cx="10491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Állatok</a:t>
              </a:r>
            </a:p>
          </p:txBody>
        </p:sp>
      </p:grpSp>
      <p:grpSp>
        <p:nvGrpSpPr>
          <p:cNvPr id="29" name="Csoportba foglalás 28">
            <a:extLst>
              <a:ext uri="{FF2B5EF4-FFF2-40B4-BE49-F238E27FC236}">
                <a16:creationId xmlns:a16="http://schemas.microsoft.com/office/drawing/2014/main" id="{6448E485-32C3-20AB-B4B8-5A8BE8154676}"/>
              </a:ext>
            </a:extLst>
          </p:cNvPr>
          <p:cNvGrpSpPr/>
          <p:nvPr/>
        </p:nvGrpSpPr>
        <p:grpSpPr>
          <a:xfrm>
            <a:off x="952157" y="2752130"/>
            <a:ext cx="8381529" cy="3230820"/>
            <a:chOff x="952157" y="2752130"/>
            <a:chExt cx="8381529" cy="3230820"/>
          </a:xfrm>
        </p:grpSpPr>
        <p:sp>
          <p:nvSpPr>
            <p:cNvPr id="12" name="Összeadás jele 11">
              <a:extLst>
                <a:ext uri="{FF2B5EF4-FFF2-40B4-BE49-F238E27FC236}">
                  <a16:creationId xmlns:a16="http://schemas.microsoft.com/office/drawing/2014/main" id="{E35306A4-E7D9-8D9F-E10C-A2C9331F43BB}"/>
                </a:ext>
              </a:extLst>
            </p:cNvPr>
            <p:cNvSpPr/>
            <p:nvPr/>
          </p:nvSpPr>
          <p:spPr>
            <a:xfrm>
              <a:off x="6220335" y="2752130"/>
              <a:ext cx="914400" cy="914400"/>
            </a:xfrm>
            <a:prstGeom prst="mathPlus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Bal oldali kapcsos zárójel 17">
              <a:extLst>
                <a:ext uri="{FF2B5EF4-FFF2-40B4-BE49-F238E27FC236}">
                  <a16:creationId xmlns:a16="http://schemas.microsoft.com/office/drawing/2014/main" id="{9532A0AC-055F-095C-B0DA-38E759FD287E}"/>
                </a:ext>
              </a:extLst>
            </p:cNvPr>
            <p:cNvSpPr/>
            <p:nvPr/>
          </p:nvSpPr>
          <p:spPr>
            <a:xfrm rot="16200000">
              <a:off x="4846536" y="1153907"/>
              <a:ext cx="592771" cy="8381529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Szövegdoboz 18">
              <a:extLst>
                <a:ext uri="{FF2B5EF4-FFF2-40B4-BE49-F238E27FC236}">
                  <a16:creationId xmlns:a16="http://schemas.microsoft.com/office/drawing/2014/main" id="{D2AF3374-2D14-23ED-A39D-031425AEABB6}"/>
                </a:ext>
              </a:extLst>
            </p:cNvPr>
            <p:cNvSpPr txBox="1"/>
            <p:nvPr/>
          </p:nvSpPr>
          <p:spPr>
            <a:xfrm>
              <a:off x="4422184" y="5521285"/>
              <a:ext cx="12931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Emberek</a:t>
              </a:r>
            </a:p>
          </p:txBody>
        </p:sp>
      </p:grpSp>
      <p:grpSp>
        <p:nvGrpSpPr>
          <p:cNvPr id="30" name="Csoportba foglalás 29">
            <a:extLst>
              <a:ext uri="{FF2B5EF4-FFF2-40B4-BE49-F238E27FC236}">
                <a16:creationId xmlns:a16="http://schemas.microsoft.com/office/drawing/2014/main" id="{DBA6DAF5-E348-AC80-1BFB-E431AF03BEEB}"/>
              </a:ext>
            </a:extLst>
          </p:cNvPr>
          <p:cNvGrpSpPr/>
          <p:nvPr/>
        </p:nvGrpSpPr>
        <p:grpSpPr>
          <a:xfrm>
            <a:off x="9200762" y="1616697"/>
            <a:ext cx="2889830" cy="3431586"/>
            <a:chOff x="9200762" y="1616697"/>
            <a:chExt cx="2889830" cy="3431586"/>
          </a:xfrm>
        </p:grpSpPr>
        <p:sp>
          <p:nvSpPr>
            <p:cNvPr id="20" name="Szövegdoboz 19">
              <a:extLst>
                <a:ext uri="{FF2B5EF4-FFF2-40B4-BE49-F238E27FC236}">
                  <a16:creationId xmlns:a16="http://schemas.microsoft.com/office/drawing/2014/main" id="{DD0162FF-8D9D-6A78-48E5-8C0643CD9AED}"/>
                </a:ext>
              </a:extLst>
            </p:cNvPr>
            <p:cNvSpPr txBox="1"/>
            <p:nvPr/>
          </p:nvSpPr>
          <p:spPr>
            <a:xfrm>
              <a:off x="9560380" y="1616697"/>
              <a:ext cx="21705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hu-HU" dirty="0"/>
                <a:t>Az élőlények feladata</a:t>
              </a:r>
            </a:p>
            <a:p>
              <a:pPr algn="ctr"/>
              <a:r>
                <a:rPr lang="hu-HU" dirty="0"/>
                <a:t>(</a:t>
              </a:r>
              <a:r>
                <a:rPr lang="hu-HU" i="1" dirty="0" err="1"/>
                <a:t>ergon</a:t>
              </a:r>
              <a:r>
                <a:rPr lang="hu-HU" dirty="0"/>
                <a:t>)</a:t>
              </a:r>
            </a:p>
          </p:txBody>
        </p:sp>
        <p:sp>
          <p:nvSpPr>
            <p:cNvPr id="21" name="Szövegdoboz 20">
              <a:extLst>
                <a:ext uri="{FF2B5EF4-FFF2-40B4-BE49-F238E27FC236}">
                  <a16:creationId xmlns:a16="http://schemas.microsoft.com/office/drawing/2014/main" id="{2311DD05-C1D5-EDBA-E057-FEEA3A7AFFE6}"/>
                </a:ext>
              </a:extLst>
            </p:cNvPr>
            <p:cNvSpPr txBox="1"/>
            <p:nvPr/>
          </p:nvSpPr>
          <p:spPr>
            <a:xfrm>
              <a:off x="9200762" y="2877234"/>
              <a:ext cx="288983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hu-HU" dirty="0"/>
                <a:t>Az élettevékenységeik kiváló </a:t>
              </a:r>
            </a:p>
            <a:p>
              <a:pPr algn="ctr"/>
              <a:r>
                <a:rPr lang="hu-HU" dirty="0"/>
                <a:t>(</a:t>
              </a:r>
              <a:r>
                <a:rPr lang="hu-HU" i="1" dirty="0" err="1"/>
                <a:t>areté</a:t>
              </a:r>
              <a:r>
                <a:rPr lang="hu-HU" dirty="0"/>
                <a:t>) végrehajtása</a:t>
              </a:r>
            </a:p>
          </p:txBody>
        </p:sp>
        <p:sp>
          <p:nvSpPr>
            <p:cNvPr id="22" name="Szövegdoboz 21">
              <a:extLst>
                <a:ext uri="{FF2B5EF4-FFF2-40B4-BE49-F238E27FC236}">
                  <a16:creationId xmlns:a16="http://schemas.microsoft.com/office/drawing/2014/main" id="{48A5FA8C-ED41-BD1F-F269-65DD61AECF7D}"/>
                </a:ext>
              </a:extLst>
            </p:cNvPr>
            <p:cNvSpPr txBox="1"/>
            <p:nvPr/>
          </p:nvSpPr>
          <p:spPr>
            <a:xfrm>
              <a:off x="9402676" y="4401952"/>
              <a:ext cx="248600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Amelynek eredménye a </a:t>
              </a:r>
            </a:p>
            <a:p>
              <a:r>
                <a:rPr lang="hu-HU" dirty="0"/>
                <a:t>virágzásuk (</a:t>
              </a:r>
              <a:r>
                <a:rPr lang="hu-HU" i="1" dirty="0" err="1"/>
                <a:t>eudaimonia</a:t>
              </a:r>
              <a:r>
                <a:rPr lang="hu-HU" dirty="0"/>
                <a:t>)</a:t>
              </a:r>
            </a:p>
          </p:txBody>
        </p:sp>
        <p:cxnSp>
          <p:nvCxnSpPr>
            <p:cNvPr id="24" name="Egyenes összekötő nyíllal 23">
              <a:extLst>
                <a:ext uri="{FF2B5EF4-FFF2-40B4-BE49-F238E27FC236}">
                  <a16:creationId xmlns:a16="http://schemas.microsoft.com/office/drawing/2014/main" id="{05271061-7297-4A22-386D-32A36D5DE956}"/>
                </a:ext>
              </a:extLst>
            </p:cNvPr>
            <p:cNvCxnSpPr/>
            <p:nvPr/>
          </p:nvCxnSpPr>
          <p:spPr>
            <a:xfrm>
              <a:off x="10645677" y="2375825"/>
              <a:ext cx="0" cy="46166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gyenes összekötő nyíllal 24">
              <a:extLst>
                <a:ext uri="{FF2B5EF4-FFF2-40B4-BE49-F238E27FC236}">
                  <a16:creationId xmlns:a16="http://schemas.microsoft.com/office/drawing/2014/main" id="{551CA33C-E1AD-6DF8-8200-043A70F0B290}"/>
                </a:ext>
              </a:extLst>
            </p:cNvPr>
            <p:cNvCxnSpPr/>
            <p:nvPr/>
          </p:nvCxnSpPr>
          <p:spPr>
            <a:xfrm>
              <a:off x="10645677" y="3783996"/>
              <a:ext cx="0" cy="46166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531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AE10DA3D-0379-018E-6C9B-79A8A1BABDD7}"/>
              </a:ext>
            </a:extLst>
          </p:cNvPr>
          <p:cNvSpPr txBox="1"/>
          <p:nvPr/>
        </p:nvSpPr>
        <p:spPr>
          <a:xfrm>
            <a:off x="2375366" y="0"/>
            <a:ext cx="74412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5400" b="1" dirty="0"/>
              <a:t>KÖRNYEZETI ERÉNYETIKA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E0330B2F-C017-107E-2834-212C5B73C9E9}"/>
              </a:ext>
            </a:extLst>
          </p:cNvPr>
          <p:cNvSpPr txBox="1"/>
          <p:nvPr/>
        </p:nvSpPr>
        <p:spPr>
          <a:xfrm>
            <a:off x="3551265" y="945724"/>
            <a:ext cx="5089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err="1"/>
              <a:t>Eudaimonia</a:t>
            </a:r>
            <a:r>
              <a:rPr lang="hu-HU" sz="2400" dirty="0"/>
              <a:t>: boldogság helyett virágzás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608384BD-A795-F842-1E1A-E70A21D3DC74}"/>
              </a:ext>
            </a:extLst>
          </p:cNvPr>
          <p:cNvSpPr txBox="1"/>
          <p:nvPr/>
        </p:nvSpPr>
        <p:spPr>
          <a:xfrm>
            <a:off x="0" y="1538935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Az erényes életvitel tesz kiváló emberré, ami egyben a társadalom virágzását is támogatja (pl. tulajdon tisztelete).</a:t>
            </a:r>
          </a:p>
          <a:p>
            <a:pPr algn="ctr"/>
            <a:r>
              <a:rPr lang="hu-HU" dirty="0"/>
              <a:t>Ha a természeti környezetet nem zsákmányoljuk ki, akkor az virágozni fog, ami a társadalom virágzását is elősegíti, </a:t>
            </a:r>
          </a:p>
          <a:p>
            <a:pPr algn="ctr"/>
            <a:r>
              <a:rPr lang="hu-HU" dirty="0"/>
              <a:t>ami végső soron a személyes virágzásomat is támogatja. (pl. negatív visszacsatolás) 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E81FA570-0D96-C313-3166-892FC0777A45}"/>
              </a:ext>
            </a:extLst>
          </p:cNvPr>
          <p:cNvSpPr txBox="1"/>
          <p:nvPr/>
        </p:nvSpPr>
        <p:spPr>
          <a:xfrm>
            <a:off x="3133970" y="2593811"/>
            <a:ext cx="5924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dirty="0"/>
              <a:t>12 erényből 189 erényt tartalmazó katalógus.</a:t>
            </a:r>
            <a:r>
              <a:rPr lang="hu-HU" sz="2400" baseline="30000" dirty="0"/>
              <a:t>1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CBE2FC22-4104-BF1A-6236-B6522CEF75D1}"/>
              </a:ext>
            </a:extLst>
          </p:cNvPr>
          <p:cNvSpPr txBox="1"/>
          <p:nvPr/>
        </p:nvSpPr>
        <p:spPr>
          <a:xfrm>
            <a:off x="0" y="6642556"/>
            <a:ext cx="49231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/>
              <a:t>1. </a:t>
            </a:r>
            <a:r>
              <a:rPr lang="en-US" sz="800" dirty="0" err="1"/>
              <a:t>Wensveen</a:t>
            </a:r>
            <a:r>
              <a:rPr lang="en-US" sz="800" dirty="0"/>
              <a:t>, </a:t>
            </a:r>
            <a:r>
              <a:rPr lang="en-US" sz="800" dirty="0" err="1"/>
              <a:t>Louke</a:t>
            </a:r>
            <a:r>
              <a:rPr lang="en-US" sz="800" dirty="0"/>
              <a:t> van 2000. </a:t>
            </a:r>
            <a:r>
              <a:rPr lang="en-US" sz="800" i="1" dirty="0"/>
              <a:t>Dirty Virtues: The Emergence of Ecological Virtue Ethics</a:t>
            </a:r>
            <a:r>
              <a:rPr lang="en-US" sz="800" dirty="0"/>
              <a:t>. Amherst, NY: Prometheus.</a:t>
            </a:r>
            <a:endParaRPr lang="hu-HU" sz="800" dirty="0"/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B900BAEE-1C04-5AC1-F746-CE11A8432F96}"/>
              </a:ext>
            </a:extLst>
          </p:cNvPr>
          <p:cNvGrpSpPr/>
          <p:nvPr/>
        </p:nvGrpSpPr>
        <p:grpSpPr>
          <a:xfrm>
            <a:off x="589395" y="3563799"/>
            <a:ext cx="11141994" cy="2627792"/>
            <a:chOff x="589395" y="3563799"/>
            <a:chExt cx="11141994" cy="2627792"/>
          </a:xfrm>
        </p:grpSpPr>
        <p:sp>
          <p:nvSpPr>
            <p:cNvPr id="9" name="Szövegdoboz 8">
              <a:extLst>
                <a:ext uri="{FF2B5EF4-FFF2-40B4-BE49-F238E27FC236}">
                  <a16:creationId xmlns:a16="http://schemas.microsoft.com/office/drawing/2014/main" id="{77DFBB58-30E2-3F31-1F57-A73445FA3BD9}"/>
                </a:ext>
              </a:extLst>
            </p:cNvPr>
            <p:cNvSpPr txBox="1"/>
            <p:nvPr/>
          </p:nvSpPr>
          <p:spPr>
            <a:xfrm>
              <a:off x="1094088" y="3563799"/>
              <a:ext cx="3132139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hu-HU" sz="3200" b="1" dirty="0"/>
                <a:t>Személyes </a:t>
              </a:r>
            </a:p>
            <a:p>
              <a:pPr algn="ctr"/>
              <a:r>
                <a:rPr lang="hu-HU" sz="3200" b="1" dirty="0"/>
                <a:t>felelősségvállalás</a:t>
              </a:r>
            </a:p>
          </p:txBody>
        </p:sp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id="{BF323064-7CA9-1A0A-EAC5-604FCC9DFC15}"/>
                </a:ext>
              </a:extLst>
            </p:cNvPr>
            <p:cNvSpPr txBox="1"/>
            <p:nvPr/>
          </p:nvSpPr>
          <p:spPr>
            <a:xfrm>
              <a:off x="4688402" y="3802525"/>
              <a:ext cx="28151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200" b="1" dirty="0"/>
                <a:t>Mértékletesség</a:t>
              </a:r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4F81EE4F-D21D-71CC-9E00-80E836CE6E1E}"/>
                </a:ext>
              </a:extLst>
            </p:cNvPr>
            <p:cNvSpPr txBox="1"/>
            <p:nvPr/>
          </p:nvSpPr>
          <p:spPr>
            <a:xfrm>
              <a:off x="7901879" y="3730981"/>
              <a:ext cx="38295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200" b="1" dirty="0"/>
                <a:t>Gyakorlati bölcsesség</a:t>
              </a:r>
            </a:p>
          </p:txBody>
        </p:sp>
        <p:sp>
          <p:nvSpPr>
            <p:cNvPr id="12" name="Szövegdoboz 11">
              <a:extLst>
                <a:ext uri="{FF2B5EF4-FFF2-40B4-BE49-F238E27FC236}">
                  <a16:creationId xmlns:a16="http://schemas.microsoft.com/office/drawing/2014/main" id="{840148D6-4D73-D5B6-1A3D-46DA4921C783}"/>
                </a:ext>
              </a:extLst>
            </p:cNvPr>
            <p:cNvSpPr txBox="1"/>
            <p:nvPr/>
          </p:nvSpPr>
          <p:spPr>
            <a:xfrm>
              <a:off x="589395" y="4991262"/>
              <a:ext cx="1101320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hu-HU" sz="2400" dirty="0"/>
                <a:t>Amikor egyéni döntéseinket és tetteinket áthatja </a:t>
              </a:r>
            </a:p>
            <a:p>
              <a:pPr algn="ctr"/>
              <a:r>
                <a:rPr lang="hu-HU" sz="2400" dirty="0"/>
                <a:t>a személyes felelősség fölvállalása, a mértékletesség és a gyakorlati bölcsesség erénye, </a:t>
              </a:r>
            </a:p>
            <a:p>
              <a:pPr algn="ctr"/>
              <a:r>
                <a:rPr lang="hu-HU" sz="2400" dirty="0"/>
                <a:t>akkor valószínűleg a lehetőségek közül a leghelyesebbet fogjuk kiválasztani.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426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143E94AF-F27B-1C1B-490C-B32D6B637666}"/>
              </a:ext>
            </a:extLst>
          </p:cNvPr>
          <p:cNvSpPr txBox="1"/>
          <p:nvPr/>
        </p:nvSpPr>
        <p:spPr>
          <a:xfrm>
            <a:off x="2769339" y="0"/>
            <a:ext cx="69924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5400" b="1" dirty="0"/>
              <a:t>SZEMÉLYES FELELŐSSÉG</a:t>
            </a:r>
            <a:endParaRPr lang="en-GB" sz="5400" b="1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435D13E-60CF-75B4-2A36-FA6384ED2F69}"/>
              </a:ext>
            </a:extLst>
          </p:cNvPr>
          <p:cNvSpPr txBox="1"/>
          <p:nvPr/>
        </p:nvSpPr>
        <p:spPr>
          <a:xfrm>
            <a:off x="301337" y="923330"/>
            <a:ext cx="11658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Gondolkodás, értelem	 -&gt; autonóm döntések (akaratszabadság) 	-&gt;	 ember mivoltunk</a:t>
            </a:r>
          </a:p>
          <a:p>
            <a:endParaRPr lang="en-GB" dirty="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A93C25B8-8FF7-D88C-3764-0169E19A8486}"/>
              </a:ext>
            </a:extLst>
          </p:cNvPr>
          <p:cNvGrpSpPr/>
          <p:nvPr/>
        </p:nvGrpSpPr>
        <p:grpSpPr>
          <a:xfrm>
            <a:off x="0" y="1347903"/>
            <a:ext cx="4283765" cy="1629946"/>
            <a:chOff x="0" y="1347903"/>
            <a:chExt cx="4283765" cy="1629946"/>
          </a:xfrm>
        </p:grpSpPr>
        <p:cxnSp>
          <p:nvCxnSpPr>
            <p:cNvPr id="6" name="Egyenes összekötő nyíllal 5">
              <a:extLst>
                <a:ext uri="{FF2B5EF4-FFF2-40B4-BE49-F238E27FC236}">
                  <a16:creationId xmlns:a16="http://schemas.microsoft.com/office/drawing/2014/main" id="{7863EE9C-CB3F-B4FC-1378-05188BCF495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5070" y="1347903"/>
              <a:ext cx="3478695" cy="79894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8E19312D-3CCC-42F7-CC1F-37D37331935D}"/>
                </a:ext>
              </a:extLst>
            </p:cNvPr>
            <p:cNvSpPr txBox="1"/>
            <p:nvPr/>
          </p:nvSpPr>
          <p:spPr>
            <a:xfrm>
              <a:off x="0" y="2146852"/>
              <a:ext cx="292047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Személyes felelősség </a:t>
              </a:r>
            </a:p>
            <a:p>
              <a:r>
                <a:rPr lang="hu-HU" sz="2400" dirty="0"/>
                <a:t>(nyomasztó, összeköt)</a:t>
              </a:r>
              <a:endParaRPr lang="en-GB" sz="2400" dirty="0"/>
            </a:p>
          </p:txBody>
        </p:sp>
      </p:grpSp>
      <p:cxnSp>
        <p:nvCxnSpPr>
          <p:cNvPr id="9" name="Egyenes összekötő nyíllal 8">
            <a:extLst>
              <a:ext uri="{FF2B5EF4-FFF2-40B4-BE49-F238E27FC236}">
                <a16:creationId xmlns:a16="http://schemas.microsoft.com/office/drawing/2014/main" id="{071B5685-1323-E829-1457-46E8D0D4225E}"/>
              </a:ext>
            </a:extLst>
          </p:cNvPr>
          <p:cNvCxnSpPr>
            <a:cxnSpLocks/>
          </p:cNvCxnSpPr>
          <p:nvPr/>
        </p:nvCxnSpPr>
        <p:spPr>
          <a:xfrm>
            <a:off x="5445018" y="1347903"/>
            <a:ext cx="0" cy="3994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718F6DA-BAF5-7DCE-E70A-DC88152BBB5A}"/>
              </a:ext>
            </a:extLst>
          </p:cNvPr>
          <p:cNvSpPr txBox="1"/>
          <p:nvPr/>
        </p:nvSpPr>
        <p:spPr>
          <a:xfrm>
            <a:off x="4787498" y="1747377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Lemondás</a:t>
            </a:r>
            <a:endParaRPr lang="en-GB" sz="2400" dirty="0"/>
          </a:p>
        </p:txBody>
      </p:sp>
      <p:cxnSp>
        <p:nvCxnSpPr>
          <p:cNvPr id="12" name="Egyenes összekötő nyíllal 11">
            <a:extLst>
              <a:ext uri="{FF2B5EF4-FFF2-40B4-BE49-F238E27FC236}">
                <a16:creationId xmlns:a16="http://schemas.microsoft.com/office/drawing/2014/main" id="{312A68F8-294B-D1E6-9075-6C3EC297F7C1}"/>
              </a:ext>
            </a:extLst>
          </p:cNvPr>
          <p:cNvCxnSpPr>
            <a:cxnSpLocks/>
            <a:stCxn id="8" idx="3"/>
            <a:endCxn id="11" idx="1"/>
          </p:cNvCxnSpPr>
          <p:nvPr/>
        </p:nvCxnSpPr>
        <p:spPr>
          <a:xfrm flipV="1">
            <a:off x="2920479" y="1978210"/>
            <a:ext cx="1867019" cy="5841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14CDD3BD-147C-0599-49A7-9107EFE47542}"/>
              </a:ext>
            </a:extLst>
          </p:cNvPr>
          <p:cNvGrpSpPr/>
          <p:nvPr/>
        </p:nvGrpSpPr>
        <p:grpSpPr>
          <a:xfrm>
            <a:off x="4741115" y="2209042"/>
            <a:ext cx="5611793" cy="861140"/>
            <a:chOff x="4741115" y="2209042"/>
            <a:chExt cx="5611793" cy="861140"/>
          </a:xfrm>
        </p:grpSpPr>
        <p:sp>
          <p:nvSpPr>
            <p:cNvPr id="15" name="Szövegdoboz 14">
              <a:extLst>
                <a:ext uri="{FF2B5EF4-FFF2-40B4-BE49-F238E27FC236}">
                  <a16:creationId xmlns:a16="http://schemas.microsoft.com/office/drawing/2014/main" id="{4BF6E2D2-6105-11B7-B2A4-45B60AAD681E}"/>
                </a:ext>
              </a:extLst>
            </p:cNvPr>
            <p:cNvSpPr txBox="1"/>
            <p:nvPr/>
          </p:nvSpPr>
          <p:spPr>
            <a:xfrm>
              <a:off x="4741115" y="2608517"/>
              <a:ext cx="56117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Külső szabályok (kötelesség, következmény)</a:t>
              </a:r>
            </a:p>
          </p:txBody>
        </p:sp>
        <p:cxnSp>
          <p:nvCxnSpPr>
            <p:cNvPr id="16" name="Egyenes összekötő nyíllal 15">
              <a:extLst>
                <a:ext uri="{FF2B5EF4-FFF2-40B4-BE49-F238E27FC236}">
                  <a16:creationId xmlns:a16="http://schemas.microsoft.com/office/drawing/2014/main" id="{1E491917-7421-A87D-0F79-D985F33132B5}"/>
                </a:ext>
              </a:extLst>
            </p:cNvPr>
            <p:cNvCxnSpPr>
              <a:cxnSpLocks/>
            </p:cNvCxnSpPr>
            <p:nvPr/>
          </p:nvCxnSpPr>
          <p:spPr>
            <a:xfrm>
              <a:off x="5445018" y="2209042"/>
              <a:ext cx="0" cy="39947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Csoportba foglalás 6">
            <a:extLst>
              <a:ext uri="{FF2B5EF4-FFF2-40B4-BE49-F238E27FC236}">
                <a16:creationId xmlns:a16="http://schemas.microsoft.com/office/drawing/2014/main" id="{E9AF4701-43CF-1D35-D01F-B92BF73D3C36}"/>
              </a:ext>
            </a:extLst>
          </p:cNvPr>
          <p:cNvGrpSpPr/>
          <p:nvPr/>
        </p:nvGrpSpPr>
        <p:grpSpPr>
          <a:xfrm>
            <a:off x="4831008" y="1547641"/>
            <a:ext cx="6225804" cy="2384581"/>
            <a:chOff x="4831008" y="1547641"/>
            <a:chExt cx="6225804" cy="2384581"/>
          </a:xfrm>
        </p:grpSpPr>
        <p:cxnSp>
          <p:nvCxnSpPr>
            <p:cNvPr id="17" name="Egyenes összekötő nyíllal 16">
              <a:extLst>
                <a:ext uri="{FF2B5EF4-FFF2-40B4-BE49-F238E27FC236}">
                  <a16:creationId xmlns:a16="http://schemas.microsoft.com/office/drawing/2014/main" id="{E1FE1431-CA86-75E0-7B2E-BF9B3E90E1E6}"/>
                </a:ext>
              </a:extLst>
            </p:cNvPr>
            <p:cNvCxnSpPr>
              <a:cxnSpLocks/>
            </p:cNvCxnSpPr>
            <p:nvPr/>
          </p:nvCxnSpPr>
          <p:spPr>
            <a:xfrm>
              <a:off x="5469257" y="3156572"/>
              <a:ext cx="0" cy="39947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Szövegdoboz 17">
              <a:extLst>
                <a:ext uri="{FF2B5EF4-FFF2-40B4-BE49-F238E27FC236}">
                  <a16:creationId xmlns:a16="http://schemas.microsoft.com/office/drawing/2014/main" id="{7A65555A-9D08-BEF4-EAD4-2DA9E2759B5F}"/>
                </a:ext>
              </a:extLst>
            </p:cNvPr>
            <p:cNvSpPr txBox="1"/>
            <p:nvPr/>
          </p:nvSpPr>
          <p:spPr>
            <a:xfrm>
              <a:off x="4831008" y="3469657"/>
              <a:ext cx="14670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Lemondás</a:t>
              </a:r>
              <a:endParaRPr lang="en-GB" sz="2400" dirty="0"/>
            </a:p>
          </p:txBody>
        </p:sp>
        <p:cxnSp>
          <p:nvCxnSpPr>
            <p:cNvPr id="19" name="Egyenes összekötő nyíllal 18">
              <a:extLst>
                <a:ext uri="{FF2B5EF4-FFF2-40B4-BE49-F238E27FC236}">
                  <a16:creationId xmlns:a16="http://schemas.microsoft.com/office/drawing/2014/main" id="{B7C941C8-D718-A314-4426-BD3CE88D2841}"/>
                </a:ext>
              </a:extLst>
            </p:cNvPr>
            <p:cNvCxnSpPr>
              <a:cxnSpLocks/>
            </p:cNvCxnSpPr>
            <p:nvPr/>
          </p:nvCxnSpPr>
          <p:spPr>
            <a:xfrm>
              <a:off x="6394214" y="3700489"/>
              <a:ext cx="5333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Szövegdoboz 20">
              <a:extLst>
                <a:ext uri="{FF2B5EF4-FFF2-40B4-BE49-F238E27FC236}">
                  <a16:creationId xmlns:a16="http://schemas.microsoft.com/office/drawing/2014/main" id="{3E5CB66C-E60A-3C06-46F9-FE139908E585}"/>
                </a:ext>
              </a:extLst>
            </p:cNvPr>
            <p:cNvSpPr txBox="1"/>
            <p:nvPr/>
          </p:nvSpPr>
          <p:spPr>
            <a:xfrm>
              <a:off x="7195931" y="3470557"/>
              <a:ext cx="27045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Részben lemondunk</a:t>
              </a:r>
              <a:endParaRPr lang="en-GB" sz="2400" dirty="0"/>
            </a:p>
          </p:txBody>
        </p:sp>
        <p:cxnSp>
          <p:nvCxnSpPr>
            <p:cNvPr id="23" name="Összekötő: görbe 22">
              <a:extLst>
                <a:ext uri="{FF2B5EF4-FFF2-40B4-BE49-F238E27FC236}">
                  <a16:creationId xmlns:a16="http://schemas.microsoft.com/office/drawing/2014/main" id="{8BA629D2-6C96-1835-DFA4-D975F19B35AC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470393" y="2114069"/>
              <a:ext cx="2152848" cy="1019991"/>
            </a:xfrm>
            <a:prstGeom prst="curvedConnector3">
              <a:avLst>
                <a:gd name="adj1" fmla="val -3093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474A4EAF-F451-FD60-DD49-2BA7CB2169D0}"/>
              </a:ext>
            </a:extLst>
          </p:cNvPr>
          <p:cNvGrpSpPr/>
          <p:nvPr/>
        </p:nvGrpSpPr>
        <p:grpSpPr>
          <a:xfrm>
            <a:off x="198783" y="1434726"/>
            <a:ext cx="10496694" cy="3091756"/>
            <a:chOff x="198783" y="1434726"/>
            <a:chExt cx="10496694" cy="3091756"/>
          </a:xfrm>
        </p:grpSpPr>
        <p:sp>
          <p:nvSpPr>
            <p:cNvPr id="30" name="Szövegdoboz 29">
              <a:extLst>
                <a:ext uri="{FF2B5EF4-FFF2-40B4-BE49-F238E27FC236}">
                  <a16:creationId xmlns:a16="http://schemas.microsoft.com/office/drawing/2014/main" id="{5B76A0AF-4FE5-BC29-ED84-BCAD45DFBA84}"/>
                </a:ext>
              </a:extLst>
            </p:cNvPr>
            <p:cNvSpPr txBox="1"/>
            <p:nvPr/>
          </p:nvSpPr>
          <p:spPr>
            <a:xfrm>
              <a:off x="198783" y="4064817"/>
              <a:ext cx="42017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>
                  <a:solidFill>
                    <a:srgbClr val="FF0000"/>
                  </a:solidFill>
                </a:rPr>
                <a:t>Személyes felelősség fölvállalása</a:t>
              </a:r>
              <a:endParaRPr lang="en-GB" sz="2400" dirty="0"/>
            </a:p>
          </p:txBody>
        </p:sp>
        <p:cxnSp>
          <p:nvCxnSpPr>
            <p:cNvPr id="31" name="Egyenes összekötő nyíllal 30">
              <a:extLst>
                <a:ext uri="{FF2B5EF4-FFF2-40B4-BE49-F238E27FC236}">
                  <a16:creationId xmlns:a16="http://schemas.microsoft.com/office/drawing/2014/main" id="{11795DF9-D4AE-56F1-0093-75E7AF13FD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29805" y="1443711"/>
              <a:ext cx="3993917" cy="256943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gyenes összekötő nyíllal 32">
              <a:extLst>
                <a:ext uri="{FF2B5EF4-FFF2-40B4-BE49-F238E27FC236}">
                  <a16:creationId xmlns:a16="http://schemas.microsoft.com/office/drawing/2014/main" id="{9283600D-81D5-CC06-5A10-3BCDE4409F43}"/>
                </a:ext>
              </a:extLst>
            </p:cNvPr>
            <p:cNvCxnSpPr>
              <a:cxnSpLocks/>
            </p:cNvCxnSpPr>
            <p:nvPr/>
          </p:nvCxnSpPr>
          <p:spPr>
            <a:xfrm>
              <a:off x="5948751" y="1434726"/>
              <a:ext cx="2753726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Szövegdoboz 34">
              <a:extLst>
                <a:ext uri="{FF2B5EF4-FFF2-40B4-BE49-F238E27FC236}">
                  <a16:creationId xmlns:a16="http://schemas.microsoft.com/office/drawing/2014/main" id="{CEA45307-FFD5-5CA1-6948-90ACF48E76AA}"/>
                </a:ext>
              </a:extLst>
            </p:cNvPr>
            <p:cNvSpPr txBox="1"/>
            <p:nvPr/>
          </p:nvSpPr>
          <p:spPr>
            <a:xfrm>
              <a:off x="7918627" y="1520020"/>
              <a:ext cx="2776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Beteljesülés a mozzanatban</a:t>
              </a:r>
              <a:endParaRPr lang="en-GB" dirty="0"/>
            </a:p>
          </p:txBody>
        </p:sp>
      </p:grp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A6111D17-EF6E-9A0E-627C-7293419FF7B8}"/>
              </a:ext>
            </a:extLst>
          </p:cNvPr>
          <p:cNvSpPr txBox="1"/>
          <p:nvPr/>
        </p:nvSpPr>
        <p:spPr>
          <a:xfrm>
            <a:off x="576469" y="4459288"/>
            <a:ext cx="68741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800" dirty="0"/>
              <a:t> 		↓</a:t>
            </a:r>
          </a:p>
          <a:p>
            <a:r>
              <a:rPr lang="hu-HU" sz="1800" dirty="0"/>
              <a:t>		</a:t>
            </a:r>
            <a:r>
              <a:rPr lang="hu-HU" sz="1800" b="1" dirty="0"/>
              <a:t>Ki tudja helyettünk </a:t>
            </a:r>
            <a:r>
              <a:rPr lang="hu-HU" sz="1800" dirty="0"/>
              <a:t>felvállalni a személyes döntést?</a:t>
            </a:r>
          </a:p>
          <a:p>
            <a:r>
              <a:rPr lang="hu-HU" sz="1800" dirty="0"/>
              <a:t>		Tud-e valaki helyettünk autonóm módon dönteni?</a:t>
            </a:r>
          </a:p>
          <a:p>
            <a:r>
              <a:rPr lang="hu-HU" sz="1800" dirty="0"/>
              <a:t>		↓</a:t>
            </a:r>
          </a:p>
          <a:p>
            <a:r>
              <a:rPr lang="hu-HU" sz="1800" dirty="0"/>
              <a:t> 		Nyilván nem, ezt </a:t>
            </a:r>
            <a:r>
              <a:rPr lang="hu-HU" sz="1800" b="1" dirty="0"/>
              <a:t>csak én, személyesen </a:t>
            </a:r>
            <a:r>
              <a:rPr lang="hu-HU" sz="1800" dirty="0"/>
              <a:t>tudom</a:t>
            </a:r>
          </a:p>
          <a:p>
            <a:r>
              <a:rPr lang="hu-HU" sz="1800" dirty="0"/>
              <a:t>		↓</a:t>
            </a:r>
          </a:p>
          <a:p>
            <a:r>
              <a:rPr lang="hu-HU" sz="1800" dirty="0"/>
              <a:t>		Jelentőségét veszíti a másik 8 milliárd ember tettei</a:t>
            </a:r>
          </a:p>
          <a:p>
            <a:r>
              <a:rPr lang="hu-HU" sz="1800" dirty="0"/>
              <a:t>		Nem kell a cégekre, korányokra, a szomszédra várni.</a:t>
            </a:r>
          </a:p>
        </p:txBody>
      </p:sp>
    </p:spTree>
    <p:extLst>
      <p:ext uri="{BB962C8B-B14F-4D97-AF65-F5344CB8AC3E}">
        <p14:creationId xmlns:p14="http://schemas.microsoft.com/office/powerpoint/2010/main" val="82374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6242162F-A578-FF5E-D6C1-AABAB3D64FD9}"/>
              </a:ext>
            </a:extLst>
          </p:cNvPr>
          <p:cNvSpPr txBox="1"/>
          <p:nvPr/>
        </p:nvSpPr>
        <p:spPr>
          <a:xfrm>
            <a:off x="3445851" y="0"/>
            <a:ext cx="53002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5400" b="1" dirty="0"/>
              <a:t>MÉRTÉKLETESSÉG</a:t>
            </a:r>
            <a:endParaRPr lang="en-GB" sz="5400" b="1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8E017574-D29C-5F93-E91D-E684A4655F7A}"/>
              </a:ext>
            </a:extLst>
          </p:cNvPr>
          <p:cNvSpPr txBox="1"/>
          <p:nvPr/>
        </p:nvSpPr>
        <p:spPr>
          <a:xfrm>
            <a:off x="145908" y="923330"/>
            <a:ext cx="11900181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 a </a:t>
            </a:r>
            <a:r>
              <a:rPr lang="hu-HU" sz="2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bennünk</a:t>
            </a:r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megjelenő bármely vágy vagy érzelem kapcsán gyakoroljuk a mértékletességet, </a:t>
            </a: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akkor az segít </a:t>
            </a:r>
            <a:r>
              <a:rPr lang="hu-HU" sz="2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elkerülni a túlzásokat </a:t>
            </a:r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arany középút.</a:t>
            </a:r>
          </a:p>
          <a:p>
            <a:pPr algn="ctr"/>
            <a:endParaRPr lang="hu-HU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endParaRPr lang="hu-HU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Emberi létezésünk permanens konfliktusban van </a:t>
            </a:r>
            <a:r>
              <a:rPr lang="hu-HU" sz="2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természeti környezetünk</a:t>
            </a:r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kel </a:t>
            </a: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létfeltételeket biztosító </a:t>
            </a:r>
            <a:r>
              <a:rPr lang="hu-HU" sz="2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erőforrások</a:t>
            </a:r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ért, </a:t>
            </a: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így szinte minden helyzetben alkalmazható a mértékletesség, </a:t>
            </a: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 ebben a vonatkozásban az </a:t>
            </a:r>
            <a:r>
              <a:rPr lang="hu-HU" sz="2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egyensúlyra való törekvést </a:t>
            </a:r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jelenti </a:t>
            </a: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saját és a természet más szereplőinek igényei között.</a:t>
            </a:r>
          </a:p>
          <a:p>
            <a:pPr algn="ctr"/>
            <a:endParaRPr lang="hu-HU" sz="2400" dirty="0"/>
          </a:p>
          <a:p>
            <a:pPr algn="ctr"/>
            <a:endParaRPr lang="hu-HU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 utolsó sorban igencsak nagy mértékletességgel kell(</a:t>
            </a:r>
            <a:r>
              <a:rPr lang="hu-HU" sz="2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</a:t>
            </a:r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eljárnunk olyan helyzetekben, </a:t>
            </a: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amelyek </a:t>
            </a:r>
            <a:r>
              <a:rPr lang="hu-HU" sz="2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ismeretlenek</a:t>
            </a:r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vagy, </a:t>
            </a: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amikor cselekvésünk következménye nagyon kicsi valószínűséggel jelezhető előre, </a:t>
            </a:r>
          </a:p>
          <a:p>
            <a:pPr algn="ctr"/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 egyáltalán. </a:t>
            </a:r>
          </a:p>
          <a:p>
            <a:pPr algn="ctr"/>
            <a:r>
              <a:rPr lang="hu-HU" sz="2400" dirty="0"/>
              <a:t>K</a:t>
            </a:r>
            <a:r>
              <a:rPr lang="hu-HU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önnyen belátható a lépték növekedésével ennek egyre fokozódó jelentősége.</a:t>
            </a:r>
          </a:p>
        </p:txBody>
      </p:sp>
    </p:spTree>
    <p:extLst>
      <p:ext uri="{BB962C8B-B14F-4D97-AF65-F5344CB8AC3E}">
        <p14:creationId xmlns:p14="http://schemas.microsoft.com/office/powerpoint/2010/main" val="2453500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82C6BE33-6BD6-2C10-124E-C5B7657DC0CC}"/>
              </a:ext>
            </a:extLst>
          </p:cNvPr>
          <p:cNvSpPr txBox="1"/>
          <p:nvPr/>
        </p:nvSpPr>
        <p:spPr>
          <a:xfrm>
            <a:off x="2359079" y="0"/>
            <a:ext cx="7473841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5400" b="1" dirty="0"/>
              <a:t>GYAKORLATI BÖLCSESSÉG</a:t>
            </a:r>
          </a:p>
          <a:p>
            <a:pPr algn="ctr"/>
            <a:r>
              <a:rPr lang="hu-HU" sz="2400" dirty="0"/>
              <a:t>(PHRONÉSZISZ)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1A44B5CC-5904-40E1-1610-38D598159C4F}"/>
              </a:ext>
            </a:extLst>
          </p:cNvPr>
          <p:cNvSpPr txBox="1"/>
          <p:nvPr/>
        </p:nvSpPr>
        <p:spPr>
          <a:xfrm>
            <a:off x="1792413" y="1480008"/>
            <a:ext cx="875329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/>
              <a:t>Segít</a:t>
            </a:r>
            <a:r>
              <a:rPr lang="hu-HU" sz="2400" dirty="0"/>
              <a:t> minden erény gyakorlásában, </a:t>
            </a:r>
          </a:p>
          <a:p>
            <a:pPr algn="ctr"/>
            <a:r>
              <a:rPr lang="hu-HU" sz="2400" dirty="0"/>
              <a:t>↓</a:t>
            </a:r>
          </a:p>
          <a:p>
            <a:pPr algn="ctr"/>
            <a:r>
              <a:rPr lang="hu-HU" sz="2400" dirty="0"/>
              <a:t>hiszen minél több </a:t>
            </a:r>
            <a:r>
              <a:rPr lang="hu-HU" sz="2400" b="1" dirty="0"/>
              <a:t>tudással és tapasztalattal </a:t>
            </a:r>
            <a:r>
              <a:rPr lang="hu-HU" sz="2400" dirty="0"/>
              <a:t>rendelkezünk a világról, </a:t>
            </a:r>
          </a:p>
          <a:p>
            <a:pPr algn="ctr"/>
            <a:r>
              <a:rPr lang="hu-HU" sz="2400" dirty="0"/>
              <a:t>↓</a:t>
            </a:r>
          </a:p>
          <a:p>
            <a:pPr algn="ctr"/>
            <a:r>
              <a:rPr lang="hu-HU" sz="2400" dirty="0"/>
              <a:t>annál </a:t>
            </a:r>
            <a:r>
              <a:rPr lang="hu-HU" sz="2400" b="1" dirty="0"/>
              <a:t>pontosabb</a:t>
            </a:r>
            <a:r>
              <a:rPr lang="hu-HU" sz="2400" dirty="0"/>
              <a:t> lesz a helyzetértékelésünk adott szituációban és </a:t>
            </a:r>
          </a:p>
          <a:p>
            <a:pPr algn="ctr"/>
            <a:r>
              <a:rPr lang="hu-HU" sz="2400" dirty="0"/>
              <a:t>↓</a:t>
            </a:r>
          </a:p>
          <a:p>
            <a:pPr algn="ctr"/>
            <a:r>
              <a:rPr lang="hu-HU" sz="2400" dirty="0"/>
              <a:t>annál jobb, </a:t>
            </a:r>
            <a:r>
              <a:rPr lang="hu-HU" sz="2400" b="1" dirty="0"/>
              <a:t>helyesebb</a:t>
            </a:r>
            <a:r>
              <a:rPr lang="hu-HU" sz="2400" dirty="0"/>
              <a:t> döntéseket tudunk hozni, </a:t>
            </a:r>
          </a:p>
          <a:p>
            <a:pPr algn="ctr"/>
            <a:r>
              <a:rPr lang="hu-HU" sz="2400" dirty="0"/>
              <a:t>↓</a:t>
            </a:r>
          </a:p>
          <a:p>
            <a:pPr algn="ctr"/>
            <a:r>
              <a:rPr lang="hu-HU" sz="2400" dirty="0"/>
              <a:t>viszont ez </a:t>
            </a:r>
            <a:r>
              <a:rPr lang="hu-HU" sz="2400" b="1" dirty="0"/>
              <a:t>nem veleszületett </a:t>
            </a:r>
            <a:r>
              <a:rPr lang="hu-HU" sz="2400" dirty="0"/>
              <a:t>képességünk, </a:t>
            </a:r>
          </a:p>
          <a:p>
            <a:pPr algn="ctr"/>
            <a:r>
              <a:rPr lang="hu-HU" sz="2400" dirty="0"/>
              <a:t>↓</a:t>
            </a:r>
          </a:p>
          <a:p>
            <a:pPr algn="ctr"/>
            <a:r>
              <a:rPr lang="hu-HU" sz="2400" dirty="0"/>
              <a:t>ehhez </a:t>
            </a:r>
            <a:r>
              <a:rPr lang="hu-HU" sz="2400" b="1" dirty="0"/>
              <a:t>sok tanulásra </a:t>
            </a:r>
            <a:r>
              <a:rPr lang="hu-HU" sz="2400" dirty="0"/>
              <a:t>és élettapasztalatra van szükségünk.</a:t>
            </a:r>
          </a:p>
          <a:p>
            <a:pPr algn="ctr"/>
            <a:r>
              <a:rPr lang="hu-HU" sz="2400" dirty="0"/>
              <a:t>(erőfeszítést követel)</a:t>
            </a:r>
          </a:p>
        </p:txBody>
      </p:sp>
    </p:spTree>
    <p:extLst>
      <p:ext uri="{BB962C8B-B14F-4D97-AF65-F5344CB8AC3E}">
        <p14:creationId xmlns:p14="http://schemas.microsoft.com/office/powerpoint/2010/main" val="3650530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B7A6B9D5-A819-9E00-F5D8-F93CE6CDF3CB}"/>
              </a:ext>
            </a:extLst>
          </p:cNvPr>
          <p:cNvSpPr txBox="1"/>
          <p:nvPr/>
        </p:nvSpPr>
        <p:spPr>
          <a:xfrm>
            <a:off x="2200469" y="2505670"/>
            <a:ext cx="77910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400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1427901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58AD93FA-4531-B7B0-E3F0-0E9B8B6F816C}"/>
              </a:ext>
            </a:extLst>
          </p:cNvPr>
          <p:cNvSpPr txBox="1"/>
          <p:nvPr/>
        </p:nvSpPr>
        <p:spPr>
          <a:xfrm>
            <a:off x="240145" y="147783"/>
            <a:ext cx="11711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TARTALOMJEGYZÉK</a:t>
            </a:r>
          </a:p>
          <a:p>
            <a:endParaRPr lang="hu-HU" sz="2400" dirty="0"/>
          </a:p>
          <a:p>
            <a:r>
              <a:rPr lang="hu-HU" sz="2000" dirty="0"/>
              <a:t>1. Előadás (2026. 04. 23.)	</a:t>
            </a:r>
          </a:p>
          <a:p>
            <a:pPr algn="ctr"/>
            <a:r>
              <a:rPr lang="hu-HU" sz="2000" dirty="0"/>
              <a:t>Léptékváltások -&gt; Következmények </a:t>
            </a:r>
          </a:p>
          <a:p>
            <a:pPr algn="ctr"/>
            <a:r>
              <a:rPr lang="hu-HU" sz="2400" b="1" dirty="0"/>
              <a:t>Lokális -&gt; Globális </a:t>
            </a:r>
          </a:p>
          <a:p>
            <a:pPr algn="ctr"/>
            <a:r>
              <a:rPr lang="hu-HU" sz="2400" b="1" dirty="0"/>
              <a:t>Ember-Ember -&gt; Ember-Természet</a:t>
            </a:r>
          </a:p>
          <a:p>
            <a:pPr algn="ctr"/>
            <a:r>
              <a:rPr lang="hu-HU" sz="2000" dirty="0"/>
              <a:t>Miért létezik a környezetetika és mi az?</a:t>
            </a:r>
          </a:p>
          <a:p>
            <a:endParaRPr lang="hu-HU" sz="2400" dirty="0"/>
          </a:p>
          <a:p>
            <a:r>
              <a:rPr lang="hu-HU" sz="2000" dirty="0"/>
              <a:t>2. Előadás (2026. 05. 07.)	</a:t>
            </a:r>
          </a:p>
          <a:p>
            <a:pPr algn="ctr"/>
            <a:r>
              <a:rPr lang="hu-HU" sz="2000" dirty="0"/>
              <a:t>Értékváltások -&gt; Lehetőségek</a:t>
            </a:r>
          </a:p>
          <a:p>
            <a:pPr algn="ctr"/>
            <a:r>
              <a:rPr lang="hu-HU" sz="2400" b="1" dirty="0"/>
              <a:t>Antropocentrikus -&gt; </a:t>
            </a:r>
            <a:r>
              <a:rPr lang="hu-HU" sz="2400" b="1" dirty="0" err="1"/>
              <a:t>Biocentrikus</a:t>
            </a:r>
            <a:r>
              <a:rPr lang="hu-HU" sz="2400" b="1" dirty="0"/>
              <a:t> -&gt; </a:t>
            </a:r>
            <a:r>
              <a:rPr lang="hu-HU" sz="2400" b="1" dirty="0" err="1"/>
              <a:t>Ökocentrikus</a:t>
            </a:r>
            <a:endParaRPr lang="hu-HU" sz="2400" b="1" dirty="0"/>
          </a:p>
          <a:p>
            <a:pPr algn="ctr"/>
            <a:r>
              <a:rPr lang="hu-HU" sz="2000" dirty="0"/>
              <a:t>Milyen környezetetikai elgondolások vannak?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07CE42BF-3E1C-B2CA-A893-7E7DA221F638}"/>
              </a:ext>
            </a:extLst>
          </p:cNvPr>
          <p:cNvSpPr txBox="1"/>
          <p:nvPr/>
        </p:nvSpPr>
        <p:spPr>
          <a:xfrm>
            <a:off x="240144" y="4510015"/>
            <a:ext cx="11711709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800" dirty="0"/>
              <a:t>3. Előadás (2026. 05. 14.)	</a:t>
            </a:r>
          </a:p>
          <a:p>
            <a:pPr algn="ctr"/>
            <a:r>
              <a:rPr lang="hu-HU" sz="2000" dirty="0"/>
              <a:t>Nézőpontváltások -&gt; Kihívások</a:t>
            </a:r>
          </a:p>
          <a:p>
            <a:pPr algn="ctr"/>
            <a:r>
              <a:rPr lang="hu-HU" sz="2400" b="1" dirty="0"/>
              <a:t>Természettudományosság -&gt; </a:t>
            </a:r>
            <a:r>
              <a:rPr lang="hu-HU" sz="2400" b="1" dirty="0" err="1"/>
              <a:t>Emergens</a:t>
            </a:r>
            <a:r>
              <a:rPr lang="hu-HU" sz="2400" b="1" dirty="0"/>
              <a:t> hierarchikusság -&gt; Erényetika</a:t>
            </a:r>
          </a:p>
          <a:p>
            <a:pPr algn="ctr"/>
            <a:r>
              <a:rPr lang="hu-HU" sz="2000" dirty="0"/>
              <a:t>Mi az a környezeti erényetika?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74C2997E-86D7-8939-F7EF-EC10B93C7A1E}"/>
              </a:ext>
            </a:extLst>
          </p:cNvPr>
          <p:cNvSpPr txBox="1"/>
          <p:nvPr/>
        </p:nvSpPr>
        <p:spPr>
          <a:xfrm>
            <a:off x="1569559" y="4799086"/>
            <a:ext cx="9052877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hu-HU" sz="2000" dirty="0"/>
              <a:t>Nézőpontváltások -&gt; Kihívások</a:t>
            </a:r>
          </a:p>
          <a:p>
            <a:pPr algn="ctr"/>
            <a:r>
              <a:rPr lang="hu-HU" sz="2400" b="1" dirty="0"/>
              <a:t>Megválaszolatlan kérdések -&gt; Erényetika -&gt; Környezeti erényetika</a:t>
            </a:r>
          </a:p>
          <a:p>
            <a:pPr algn="ctr"/>
            <a:r>
              <a:rPr lang="hu-HU" sz="2000" dirty="0"/>
              <a:t>Mi az a környezeti erényetika?</a:t>
            </a:r>
          </a:p>
        </p:txBody>
      </p:sp>
    </p:spTree>
    <p:extLst>
      <p:ext uri="{BB962C8B-B14F-4D97-AF65-F5344CB8AC3E}">
        <p14:creationId xmlns:p14="http://schemas.microsoft.com/office/powerpoint/2010/main" val="190415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107B6639-1257-ADF4-7F5F-B833C0A38373}"/>
              </a:ext>
            </a:extLst>
          </p:cNvPr>
          <p:cNvSpPr txBox="1"/>
          <p:nvPr/>
        </p:nvSpPr>
        <p:spPr>
          <a:xfrm>
            <a:off x="180489" y="6305005"/>
            <a:ext cx="1156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dirty="0"/>
              <a:t>1., </a:t>
            </a:r>
            <a:r>
              <a:rPr lang="hu-HU" sz="800" b="1" dirty="0" err="1"/>
              <a:t>Aldo</a:t>
            </a:r>
            <a:r>
              <a:rPr lang="hu-HU" sz="800" b="1" dirty="0"/>
              <a:t>, Leopold </a:t>
            </a:r>
            <a:r>
              <a:rPr lang="hu-HU" sz="800" dirty="0"/>
              <a:t>1949. The </a:t>
            </a:r>
            <a:r>
              <a:rPr lang="hu-HU" sz="800" dirty="0" err="1"/>
              <a:t>land</a:t>
            </a:r>
            <a:r>
              <a:rPr lang="hu-HU" sz="800" dirty="0"/>
              <a:t> </a:t>
            </a:r>
            <a:r>
              <a:rPr lang="hu-HU" sz="800" dirty="0" err="1"/>
              <a:t>ethic</a:t>
            </a:r>
            <a:r>
              <a:rPr lang="hu-HU" sz="800" dirty="0"/>
              <a:t>. In: Leopold </a:t>
            </a:r>
            <a:r>
              <a:rPr lang="hu-HU" sz="800" dirty="0" err="1"/>
              <a:t>Aldo</a:t>
            </a:r>
            <a:r>
              <a:rPr lang="hu-HU" sz="800" dirty="0"/>
              <a:t> </a:t>
            </a:r>
            <a:r>
              <a:rPr lang="hu-HU" sz="800" i="1" dirty="0"/>
              <a:t>A Sand </a:t>
            </a:r>
            <a:r>
              <a:rPr lang="hu-HU" sz="800" i="1" dirty="0" err="1"/>
              <a:t>County</a:t>
            </a:r>
            <a:r>
              <a:rPr lang="hu-HU" sz="800" i="1" dirty="0"/>
              <a:t> </a:t>
            </a:r>
            <a:r>
              <a:rPr lang="hu-HU" sz="800" i="1" dirty="0" err="1"/>
              <a:t>Almanac</a:t>
            </a:r>
            <a:r>
              <a:rPr lang="hu-HU" sz="800" dirty="0"/>
              <a:t>. New York: Oxford University Press, 201-226.  Magyarul: Lányi András (szerk.) 2000. Természet és szabadság. Budapest: Osiris Kiadó, 103-116.</a:t>
            </a:r>
          </a:p>
          <a:p>
            <a:r>
              <a:rPr lang="hu-HU" sz="800" dirty="0"/>
              <a:t>2., </a:t>
            </a:r>
            <a:r>
              <a:rPr lang="hu-HU" sz="800" b="1" dirty="0"/>
              <a:t>Wigner, Eugene P</a:t>
            </a:r>
            <a:r>
              <a:rPr lang="hu-HU" sz="800" dirty="0"/>
              <a:t>. 1950. The </a:t>
            </a:r>
            <a:r>
              <a:rPr lang="hu-HU" sz="800" dirty="0" err="1"/>
              <a:t>Limits</a:t>
            </a:r>
            <a:r>
              <a:rPr lang="hu-HU" sz="800" dirty="0"/>
              <a:t> of Science. </a:t>
            </a:r>
            <a:r>
              <a:rPr lang="en-US" sz="800" dirty="0"/>
              <a:t>Proceedings of the American Philosophical Society</a:t>
            </a:r>
            <a:r>
              <a:rPr lang="hu-HU" sz="800" dirty="0"/>
              <a:t> </a:t>
            </a:r>
            <a:r>
              <a:rPr lang="en-US" sz="800" dirty="0"/>
              <a:t>Vol. 94, No. 5, pp. 422-427</a:t>
            </a:r>
            <a:r>
              <a:rPr lang="hu-HU" sz="800" dirty="0"/>
              <a:t>. Magyarul: </a:t>
            </a:r>
            <a:r>
              <a:rPr lang="hu-HU" sz="800" dirty="0" err="1"/>
              <a:t>Ropolyi</a:t>
            </a:r>
            <a:r>
              <a:rPr lang="hu-HU" sz="800" dirty="0"/>
              <a:t> László (szerk.) 2005. Wigner Jenő válogatott írásai. Budapest: </a:t>
            </a:r>
            <a:r>
              <a:rPr lang="hu-HU" sz="800" dirty="0" err="1"/>
              <a:t>Typotex</a:t>
            </a:r>
            <a:r>
              <a:rPr lang="hu-HU" sz="800" dirty="0"/>
              <a:t> Kiadó, 400-419.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7D5C9589-A6B8-ADEB-DF9E-B83C6BB5D666}"/>
              </a:ext>
            </a:extLst>
          </p:cNvPr>
          <p:cNvSpPr txBox="1"/>
          <p:nvPr/>
        </p:nvSpPr>
        <p:spPr>
          <a:xfrm>
            <a:off x="558907" y="3995820"/>
            <a:ext cx="108091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dirty="0"/>
              <a:t>„Bizonyos, hogy az ember eddig nem volt képes arra, hogy életfelfogását </a:t>
            </a:r>
          </a:p>
          <a:p>
            <a:pPr algn="ctr"/>
            <a:r>
              <a:rPr lang="hu-HU" sz="2800" dirty="0"/>
              <a:t>összhangba hozza azzal a felelősséggel, amelyet megnövekedett hatalma </a:t>
            </a:r>
          </a:p>
          <a:p>
            <a:pPr algn="ctr"/>
            <a:r>
              <a:rPr lang="hu-HU" sz="2800" dirty="0"/>
              <a:t>helyezett a vállára; félnünk kell, hogy az összhangnak ez a hiánya </a:t>
            </a:r>
          </a:p>
          <a:p>
            <a:pPr algn="ctr"/>
            <a:r>
              <a:rPr lang="hu-HU" sz="2800" dirty="0"/>
              <a:t>katasztrófát eredményez.”</a:t>
            </a:r>
            <a:r>
              <a:rPr lang="hu-HU" sz="2800" baseline="30000" dirty="0"/>
              <a:t>2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0BBBD0B6-2BBC-53A1-66F0-3B3902A70A6E}"/>
              </a:ext>
            </a:extLst>
          </p:cNvPr>
          <p:cNvSpPr txBox="1"/>
          <p:nvPr/>
        </p:nvSpPr>
        <p:spPr>
          <a:xfrm>
            <a:off x="256598" y="90042"/>
            <a:ext cx="1469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Mottó: 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DABDB889-2697-98F1-A813-0CD1195E0829}"/>
              </a:ext>
            </a:extLst>
          </p:cNvPr>
          <p:cNvSpPr txBox="1"/>
          <p:nvPr/>
        </p:nvSpPr>
        <p:spPr>
          <a:xfrm>
            <a:off x="576668" y="393974"/>
            <a:ext cx="11038663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dirty="0"/>
              <a:t>„Az emberi történelemből remélhetőleg megtanultuk, </a:t>
            </a:r>
          </a:p>
          <a:p>
            <a:pPr algn="ctr"/>
            <a:r>
              <a:rPr lang="hu-HU" sz="2800" dirty="0"/>
              <a:t>hogy a leigázó szerep végül saját vereségünkhöz vezet. </a:t>
            </a:r>
          </a:p>
          <a:p>
            <a:pPr algn="ctr"/>
            <a:r>
              <a:rPr lang="hu-HU" sz="2800" dirty="0"/>
              <a:t>Miért? </a:t>
            </a:r>
          </a:p>
          <a:p>
            <a:pPr algn="ctr"/>
            <a:r>
              <a:rPr lang="hu-HU" sz="2800" dirty="0"/>
              <a:t>Mert ebben a szerepben elkerülhetetlen, hogy a leigázó </a:t>
            </a:r>
            <a:r>
              <a:rPr lang="hu-HU" sz="2800" i="1" dirty="0"/>
              <a:t>ex </a:t>
            </a:r>
            <a:r>
              <a:rPr lang="hu-HU" sz="2800" i="1" dirty="0" err="1"/>
              <a:t>cathedra</a:t>
            </a:r>
            <a:r>
              <a:rPr lang="hu-HU" sz="2800" i="1" dirty="0"/>
              <a:t> </a:t>
            </a:r>
            <a:r>
              <a:rPr lang="hu-HU" sz="2800" dirty="0"/>
              <a:t>tudja, </a:t>
            </a:r>
          </a:p>
          <a:p>
            <a:pPr algn="ctr"/>
            <a:r>
              <a:rPr lang="hu-HU" sz="2800" dirty="0"/>
              <a:t>hogy mitől működik egy közösség, ki és mi fontos benne, ki és mi nem – </a:t>
            </a:r>
          </a:p>
          <a:p>
            <a:pPr algn="ctr"/>
            <a:r>
              <a:rPr lang="hu-HU" sz="2800" dirty="0"/>
              <a:t>ám minden esetben az derül ki a végén, hogy egyiket sem tudta, </a:t>
            </a:r>
          </a:p>
          <a:p>
            <a:pPr algn="ctr"/>
            <a:r>
              <a:rPr lang="hu-HU" sz="2800" dirty="0"/>
              <a:t>ezért dől minden uralom a saját dugájába.”</a:t>
            </a:r>
            <a:r>
              <a:rPr lang="hu-HU" sz="2800" baseline="30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3902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07EA3CA8-3558-780E-4EF9-D97C15626ABB}"/>
              </a:ext>
            </a:extLst>
          </p:cNvPr>
          <p:cNvSpPr txBox="1"/>
          <p:nvPr/>
        </p:nvSpPr>
        <p:spPr>
          <a:xfrm>
            <a:off x="4046590" y="112924"/>
            <a:ext cx="39985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hu-HU" sz="5400" b="1" dirty="0">
                <a:solidFill>
                  <a:prstClr val="black"/>
                </a:solidFill>
              </a:rPr>
              <a:t>ERKÖLCSI RANG</a:t>
            </a:r>
          </a:p>
        </p:txBody>
      </p:sp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98B9811F-4A4D-238F-EDA6-C21F401C42A4}"/>
              </a:ext>
            </a:extLst>
          </p:cNvPr>
          <p:cNvGrpSpPr/>
          <p:nvPr/>
        </p:nvGrpSpPr>
        <p:grpSpPr>
          <a:xfrm>
            <a:off x="518826" y="2149081"/>
            <a:ext cx="11154348" cy="541631"/>
            <a:chOff x="528062" y="1687263"/>
            <a:chExt cx="11154348" cy="541631"/>
          </a:xfrm>
        </p:grpSpPr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C90ACDE5-FBFA-FE6D-D2E0-D5AAE7B4D77D}"/>
                </a:ext>
              </a:extLst>
            </p:cNvPr>
            <p:cNvSpPr txBox="1"/>
            <p:nvPr/>
          </p:nvSpPr>
          <p:spPr>
            <a:xfrm>
              <a:off x="5754257" y="1687263"/>
              <a:ext cx="12376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800" dirty="0"/>
                <a:t>Ember</a:t>
              </a:r>
            </a:p>
          </p:txBody>
        </p:sp>
        <p:sp>
          <p:nvSpPr>
            <p:cNvPr id="9" name="Szövegdoboz 8">
              <a:extLst>
                <a:ext uri="{FF2B5EF4-FFF2-40B4-BE49-F238E27FC236}">
                  <a16:creationId xmlns:a16="http://schemas.microsoft.com/office/drawing/2014/main" id="{0FAAB613-C557-9AA8-50CC-8379AEEE0BBB}"/>
                </a:ext>
              </a:extLst>
            </p:cNvPr>
            <p:cNvSpPr txBox="1"/>
            <p:nvPr/>
          </p:nvSpPr>
          <p:spPr>
            <a:xfrm>
              <a:off x="10444739" y="1705674"/>
              <a:ext cx="12376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800" dirty="0"/>
                <a:t>Ember</a:t>
              </a:r>
            </a:p>
          </p:txBody>
        </p:sp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id="{108CDC5C-F108-5587-3290-14B47772BD6A}"/>
                </a:ext>
              </a:extLst>
            </p:cNvPr>
            <p:cNvSpPr txBox="1"/>
            <p:nvPr/>
          </p:nvSpPr>
          <p:spPr>
            <a:xfrm>
              <a:off x="528062" y="1687263"/>
              <a:ext cx="17733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800" dirty="0"/>
                <a:t>Természet</a:t>
              </a:r>
            </a:p>
          </p:txBody>
        </p:sp>
        <p:cxnSp>
          <p:nvCxnSpPr>
            <p:cNvPr id="12" name="Egyenes összekötő nyíllal 11">
              <a:extLst>
                <a:ext uri="{FF2B5EF4-FFF2-40B4-BE49-F238E27FC236}">
                  <a16:creationId xmlns:a16="http://schemas.microsoft.com/office/drawing/2014/main" id="{DC8A42D4-6A8C-14F9-AA6F-90B713F53787}"/>
                </a:ext>
              </a:extLst>
            </p:cNvPr>
            <p:cNvCxnSpPr/>
            <p:nvPr/>
          </p:nvCxnSpPr>
          <p:spPr>
            <a:xfrm>
              <a:off x="2247466" y="1967284"/>
              <a:ext cx="350981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nyíllal 12">
              <a:extLst>
                <a:ext uri="{FF2B5EF4-FFF2-40B4-BE49-F238E27FC236}">
                  <a16:creationId xmlns:a16="http://schemas.microsoft.com/office/drawing/2014/main" id="{ACB326A4-1E87-50AA-702A-26AEA5D03787}"/>
                </a:ext>
              </a:extLst>
            </p:cNvPr>
            <p:cNvCxnSpPr/>
            <p:nvPr/>
          </p:nvCxnSpPr>
          <p:spPr>
            <a:xfrm>
              <a:off x="6934921" y="1967284"/>
              <a:ext cx="350981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Gondolatbuborék: felhő 16">
            <a:extLst>
              <a:ext uri="{FF2B5EF4-FFF2-40B4-BE49-F238E27FC236}">
                <a16:creationId xmlns:a16="http://schemas.microsoft.com/office/drawing/2014/main" id="{9DC59918-FA6D-4C9C-5E43-0CECDB1CC737}"/>
              </a:ext>
            </a:extLst>
          </p:cNvPr>
          <p:cNvSpPr/>
          <p:nvPr/>
        </p:nvSpPr>
        <p:spPr>
          <a:xfrm>
            <a:off x="8192655" y="51937"/>
            <a:ext cx="3676072" cy="1943116"/>
          </a:xfrm>
          <a:prstGeom prst="cloud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48FDEF8F-60E1-3C54-2C93-A6B2E4D7A53A}"/>
              </a:ext>
            </a:extLst>
          </p:cNvPr>
          <p:cNvSpPr txBox="1"/>
          <p:nvPr/>
        </p:nvSpPr>
        <p:spPr>
          <a:xfrm>
            <a:off x="8349673" y="364896"/>
            <a:ext cx="3362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Erényetika</a:t>
            </a:r>
          </a:p>
          <a:p>
            <a:pPr algn="ctr"/>
            <a:r>
              <a:rPr lang="hu-HU" sz="2400" dirty="0"/>
              <a:t>Következményetika</a:t>
            </a:r>
          </a:p>
          <a:p>
            <a:pPr algn="ctr"/>
            <a:r>
              <a:rPr lang="hu-HU" sz="2400" dirty="0"/>
              <a:t>Kötelességetika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2FE56043-2F6F-6DF0-A8DD-6432383CE0CF}"/>
              </a:ext>
            </a:extLst>
          </p:cNvPr>
          <p:cNvSpPr txBox="1"/>
          <p:nvPr/>
        </p:nvSpPr>
        <p:spPr>
          <a:xfrm>
            <a:off x="7232072" y="2826327"/>
            <a:ext cx="42210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Erkölcsi rang: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Be nem avatkozás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Segítségnyújtás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Méltányos bánásmód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D5AC876D-328C-C691-6D83-4572560C345C}"/>
              </a:ext>
            </a:extLst>
          </p:cNvPr>
          <p:cNvSpPr txBox="1"/>
          <p:nvPr/>
        </p:nvSpPr>
        <p:spPr>
          <a:xfrm>
            <a:off x="7130473" y="5449455"/>
            <a:ext cx="38053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Belső tulajdonság vagy </a:t>
            </a:r>
            <a:r>
              <a:rPr lang="hu-HU" sz="2400" dirty="0" err="1"/>
              <a:t>intrinzikus</a:t>
            </a:r>
            <a:r>
              <a:rPr lang="hu-HU" sz="2400" dirty="0"/>
              <a:t> érték </a:t>
            </a:r>
          </a:p>
          <a:p>
            <a:pPr algn="ctr"/>
            <a:r>
              <a:rPr lang="hu-HU" sz="2400" dirty="0"/>
              <a:t>(Kognitív képességek)</a:t>
            </a:r>
          </a:p>
        </p:txBody>
      </p:sp>
      <p:cxnSp>
        <p:nvCxnSpPr>
          <p:cNvPr id="21" name="Egyenes összekötő nyíllal 20">
            <a:extLst>
              <a:ext uri="{FF2B5EF4-FFF2-40B4-BE49-F238E27FC236}">
                <a16:creationId xmlns:a16="http://schemas.microsoft.com/office/drawing/2014/main" id="{8CF70DB0-EA2D-3103-6B55-6676BF555A14}"/>
              </a:ext>
            </a:extLst>
          </p:cNvPr>
          <p:cNvCxnSpPr/>
          <p:nvPr/>
        </p:nvCxnSpPr>
        <p:spPr>
          <a:xfrm flipV="1">
            <a:off x="9033164" y="4395987"/>
            <a:ext cx="0" cy="10534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>
            <a:extLst>
              <a:ext uri="{FF2B5EF4-FFF2-40B4-BE49-F238E27FC236}">
                <a16:creationId xmlns:a16="http://schemas.microsoft.com/office/drawing/2014/main" id="{2EE5E9BB-D5E8-DB65-DAE0-00CFDB943E62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3582955" y="6049620"/>
            <a:ext cx="354751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48D14B0B-43C7-B297-CC87-3D1E62E97FBC}"/>
              </a:ext>
            </a:extLst>
          </p:cNvPr>
          <p:cNvSpPr txBox="1"/>
          <p:nvPr/>
        </p:nvSpPr>
        <p:spPr>
          <a:xfrm>
            <a:off x="2292206" y="5551300"/>
            <a:ext cx="6573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0" b="1" dirty="0"/>
              <a:t>?</a:t>
            </a:r>
          </a:p>
        </p:txBody>
      </p:sp>
      <p:cxnSp>
        <p:nvCxnSpPr>
          <p:cNvPr id="26" name="Egyenes összekötő nyíllal 25">
            <a:extLst>
              <a:ext uri="{FF2B5EF4-FFF2-40B4-BE49-F238E27FC236}">
                <a16:creationId xmlns:a16="http://schemas.microsoft.com/office/drawing/2014/main" id="{A4653263-7C62-F3F8-A05D-8214523158CD}"/>
              </a:ext>
            </a:extLst>
          </p:cNvPr>
          <p:cNvCxnSpPr>
            <a:cxnSpLocks/>
            <a:stCxn id="24" idx="0"/>
          </p:cNvCxnSpPr>
          <p:nvPr/>
        </p:nvCxnSpPr>
        <p:spPr>
          <a:xfrm flipV="1">
            <a:off x="2620892" y="4428898"/>
            <a:ext cx="0" cy="11224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Egyenlőségjel 29">
            <a:extLst>
              <a:ext uri="{FF2B5EF4-FFF2-40B4-BE49-F238E27FC236}">
                <a16:creationId xmlns:a16="http://schemas.microsoft.com/office/drawing/2014/main" id="{DD7C3051-B150-4724-E663-EBD1A29E40A9}"/>
              </a:ext>
            </a:extLst>
          </p:cNvPr>
          <p:cNvSpPr/>
          <p:nvPr/>
        </p:nvSpPr>
        <p:spPr>
          <a:xfrm>
            <a:off x="4861363" y="3303336"/>
            <a:ext cx="1548677" cy="756699"/>
          </a:xfrm>
          <a:prstGeom prst="mathEqua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26172508-044B-0092-067E-A164F4B2D3DE}"/>
              </a:ext>
            </a:extLst>
          </p:cNvPr>
          <p:cNvSpPr txBox="1"/>
          <p:nvPr/>
        </p:nvSpPr>
        <p:spPr>
          <a:xfrm>
            <a:off x="1405516" y="2766675"/>
            <a:ext cx="42210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Erkölcsi rang: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Be nem avatkozás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Segítségnyújtás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Méltányos bánásmód</a:t>
            </a:r>
          </a:p>
        </p:txBody>
      </p:sp>
      <p:sp>
        <p:nvSpPr>
          <p:cNvPr id="35" name="Gondolatbuborék: felhő 34">
            <a:extLst>
              <a:ext uri="{FF2B5EF4-FFF2-40B4-BE49-F238E27FC236}">
                <a16:creationId xmlns:a16="http://schemas.microsoft.com/office/drawing/2014/main" id="{7CBD2F77-EDCA-E931-79FC-BB584C723B25}"/>
              </a:ext>
            </a:extLst>
          </p:cNvPr>
          <p:cNvSpPr/>
          <p:nvPr/>
        </p:nvSpPr>
        <p:spPr>
          <a:xfrm>
            <a:off x="619513" y="221101"/>
            <a:ext cx="3417573" cy="1540987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Téglalap 35">
            <a:extLst>
              <a:ext uri="{FF2B5EF4-FFF2-40B4-BE49-F238E27FC236}">
                <a16:creationId xmlns:a16="http://schemas.microsoft.com/office/drawing/2014/main" id="{F017520A-9610-5DD9-9A07-E76559052755}"/>
              </a:ext>
            </a:extLst>
          </p:cNvPr>
          <p:cNvSpPr/>
          <p:nvPr/>
        </p:nvSpPr>
        <p:spPr>
          <a:xfrm>
            <a:off x="1405516" y="1644272"/>
            <a:ext cx="506411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Szabadkézi sokszög: alakzat 40">
            <a:extLst>
              <a:ext uri="{FF2B5EF4-FFF2-40B4-BE49-F238E27FC236}">
                <a16:creationId xmlns:a16="http://schemas.microsoft.com/office/drawing/2014/main" id="{779E67B6-9024-9975-FF20-D2060B7D5F08}"/>
              </a:ext>
            </a:extLst>
          </p:cNvPr>
          <p:cNvSpPr/>
          <p:nvPr/>
        </p:nvSpPr>
        <p:spPr>
          <a:xfrm>
            <a:off x="1376082" y="1631179"/>
            <a:ext cx="518000" cy="72599"/>
          </a:xfrm>
          <a:custGeom>
            <a:avLst/>
            <a:gdLst>
              <a:gd name="connsiteX0" fmla="*/ 0 w 518000"/>
              <a:gd name="connsiteY0" fmla="*/ 13845 h 72599"/>
              <a:gd name="connsiteX1" fmla="*/ 103094 w 518000"/>
              <a:gd name="connsiteY1" fmla="*/ 49703 h 72599"/>
              <a:gd name="connsiteX2" fmla="*/ 255494 w 518000"/>
              <a:gd name="connsiteY2" fmla="*/ 72115 h 72599"/>
              <a:gd name="connsiteX3" fmla="*/ 309283 w 518000"/>
              <a:gd name="connsiteY3" fmla="*/ 63150 h 72599"/>
              <a:gd name="connsiteX4" fmla="*/ 434789 w 518000"/>
              <a:gd name="connsiteY4" fmla="*/ 40739 h 72599"/>
              <a:gd name="connsiteX5" fmla="*/ 457200 w 518000"/>
              <a:gd name="connsiteY5" fmla="*/ 13845 h 72599"/>
              <a:gd name="connsiteX6" fmla="*/ 515471 w 518000"/>
              <a:gd name="connsiteY6" fmla="*/ 397 h 72599"/>
              <a:gd name="connsiteX7" fmla="*/ 502024 w 518000"/>
              <a:gd name="connsiteY7" fmla="*/ 4880 h 72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000" h="72599">
                <a:moveTo>
                  <a:pt x="0" y="13845"/>
                </a:moveTo>
                <a:cubicBezTo>
                  <a:pt x="30256" y="26918"/>
                  <a:pt x="60512" y="39991"/>
                  <a:pt x="103094" y="49703"/>
                </a:cubicBezTo>
                <a:cubicBezTo>
                  <a:pt x="145676" y="59415"/>
                  <a:pt x="221129" y="69874"/>
                  <a:pt x="255494" y="72115"/>
                </a:cubicBezTo>
                <a:cubicBezTo>
                  <a:pt x="289859" y="74356"/>
                  <a:pt x="279401" y="68379"/>
                  <a:pt x="309283" y="63150"/>
                </a:cubicBezTo>
                <a:cubicBezTo>
                  <a:pt x="339165" y="57921"/>
                  <a:pt x="410136" y="48956"/>
                  <a:pt x="434789" y="40739"/>
                </a:cubicBezTo>
                <a:cubicBezTo>
                  <a:pt x="459442" y="32522"/>
                  <a:pt x="443753" y="20569"/>
                  <a:pt x="457200" y="13845"/>
                </a:cubicBezTo>
                <a:cubicBezTo>
                  <a:pt x="470647" y="7121"/>
                  <a:pt x="508000" y="1891"/>
                  <a:pt x="515471" y="397"/>
                </a:cubicBezTo>
                <a:cubicBezTo>
                  <a:pt x="522942" y="-1097"/>
                  <a:pt x="512483" y="1891"/>
                  <a:pt x="502024" y="488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Ellipszis 41">
            <a:extLst>
              <a:ext uri="{FF2B5EF4-FFF2-40B4-BE49-F238E27FC236}">
                <a16:creationId xmlns:a16="http://schemas.microsoft.com/office/drawing/2014/main" id="{BF0F6AD2-C43C-EC76-FAB2-C7DF5691592D}"/>
              </a:ext>
            </a:extLst>
          </p:cNvPr>
          <p:cNvSpPr/>
          <p:nvPr/>
        </p:nvSpPr>
        <p:spPr>
          <a:xfrm>
            <a:off x="2602600" y="1686448"/>
            <a:ext cx="400576" cy="3086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3" name="Ellipszis 42">
            <a:extLst>
              <a:ext uri="{FF2B5EF4-FFF2-40B4-BE49-F238E27FC236}">
                <a16:creationId xmlns:a16="http://schemas.microsoft.com/office/drawing/2014/main" id="{37051727-4D58-28A1-235D-9F0BD611F2CE}"/>
              </a:ext>
            </a:extLst>
          </p:cNvPr>
          <p:cNvSpPr/>
          <p:nvPr/>
        </p:nvSpPr>
        <p:spPr>
          <a:xfrm>
            <a:off x="2877671" y="1882588"/>
            <a:ext cx="197223" cy="2068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Ellipszis 43">
            <a:extLst>
              <a:ext uri="{FF2B5EF4-FFF2-40B4-BE49-F238E27FC236}">
                <a16:creationId xmlns:a16="http://schemas.microsoft.com/office/drawing/2014/main" id="{66AC89C3-4911-AEEB-36E8-26BB557AADE1}"/>
              </a:ext>
            </a:extLst>
          </p:cNvPr>
          <p:cNvSpPr/>
          <p:nvPr/>
        </p:nvSpPr>
        <p:spPr>
          <a:xfrm>
            <a:off x="2995840" y="1986004"/>
            <a:ext cx="146289" cy="1630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207B8083-1509-6F5C-EF83-179F512942EE}"/>
              </a:ext>
            </a:extLst>
          </p:cNvPr>
          <p:cNvSpPr txBox="1"/>
          <p:nvPr/>
        </p:nvSpPr>
        <p:spPr>
          <a:xfrm>
            <a:off x="926233" y="617146"/>
            <a:ext cx="2432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Környezetetika?</a:t>
            </a:r>
          </a:p>
        </p:txBody>
      </p:sp>
    </p:spTree>
    <p:extLst>
      <p:ext uri="{BB962C8B-B14F-4D97-AF65-F5344CB8AC3E}">
        <p14:creationId xmlns:p14="http://schemas.microsoft.com/office/powerpoint/2010/main" val="119830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kör, szöveg látható">
            <a:extLst>
              <a:ext uri="{FF2B5EF4-FFF2-40B4-BE49-F238E27FC236}">
                <a16:creationId xmlns:a16="http://schemas.microsoft.com/office/drawing/2014/main" id="{E6952436-2131-8E33-460B-69BFB76D8C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31" y="0"/>
            <a:ext cx="6896966" cy="6858000"/>
          </a:xfrm>
          <a:prstGeom prst="rect">
            <a:avLst/>
          </a:prstGeom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C0340CD4-6D37-61A2-873C-8609BC0044A3}"/>
              </a:ext>
            </a:extLst>
          </p:cNvPr>
          <p:cNvSpPr txBox="1"/>
          <p:nvPr/>
        </p:nvSpPr>
        <p:spPr>
          <a:xfrm>
            <a:off x="7095197" y="283028"/>
            <a:ext cx="472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b="1" dirty="0"/>
              <a:t>Fennmaradó kérdések:</a:t>
            </a:r>
          </a:p>
          <a:p>
            <a:pPr algn="ctr"/>
            <a:endParaRPr lang="hu-HU" dirty="0"/>
          </a:p>
          <a:p>
            <a:pPr algn="ctr"/>
            <a:r>
              <a:rPr lang="en-GB" sz="2400" dirty="0"/>
              <a:t>Ki </a:t>
            </a:r>
            <a:r>
              <a:rPr lang="en-GB" sz="2400" dirty="0" err="1"/>
              <a:t>az</a:t>
            </a:r>
            <a:r>
              <a:rPr lang="en-GB" sz="2400" dirty="0"/>
              <a:t>, </a:t>
            </a:r>
            <a:r>
              <a:rPr lang="en-GB" sz="2400" dirty="0" err="1"/>
              <a:t>aki</a:t>
            </a:r>
            <a:r>
              <a:rPr lang="en-GB" sz="2400" dirty="0"/>
              <a:t> </a:t>
            </a:r>
            <a:r>
              <a:rPr lang="en-GB" sz="2400" dirty="0" err="1"/>
              <a:t>etikai</a:t>
            </a:r>
            <a:r>
              <a:rPr lang="en-GB" sz="2400" dirty="0"/>
              <a:t> </a:t>
            </a:r>
            <a:r>
              <a:rPr lang="en-GB" sz="2400" dirty="0" err="1"/>
              <a:t>cselekvőnek</a:t>
            </a:r>
            <a:r>
              <a:rPr lang="en-GB" sz="2400" dirty="0"/>
              <a:t> </a:t>
            </a:r>
            <a:r>
              <a:rPr lang="en-GB" sz="2400" dirty="0" err="1"/>
              <a:t>számít</a:t>
            </a:r>
            <a:r>
              <a:rPr lang="en-GB" sz="2400" dirty="0"/>
              <a:t>? </a:t>
            </a:r>
            <a:endParaRPr lang="hu-HU" sz="2400" dirty="0"/>
          </a:p>
          <a:p>
            <a:pPr algn="ctr"/>
            <a:endParaRPr lang="hu-HU" sz="2400" dirty="0"/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Ki </a:t>
            </a:r>
            <a:r>
              <a:rPr lang="en-GB" sz="2400" dirty="0" err="1"/>
              <a:t>az</a:t>
            </a:r>
            <a:r>
              <a:rPr lang="en-GB" sz="2400" dirty="0"/>
              <a:t>, </a:t>
            </a:r>
            <a:r>
              <a:rPr lang="en-GB" sz="2400" dirty="0" err="1"/>
              <a:t>aki</a:t>
            </a:r>
            <a:r>
              <a:rPr lang="en-GB" sz="2400" dirty="0"/>
              <a:t> </a:t>
            </a:r>
            <a:r>
              <a:rPr lang="en-GB" sz="2400" dirty="0" err="1"/>
              <a:t>tud</a:t>
            </a:r>
            <a:r>
              <a:rPr lang="en-GB" sz="2400" dirty="0"/>
              <a:t> </a:t>
            </a:r>
            <a:r>
              <a:rPr lang="en-GB" sz="2400" dirty="0" err="1"/>
              <a:t>változtatni</a:t>
            </a:r>
            <a:r>
              <a:rPr lang="en-GB" sz="2400" dirty="0"/>
              <a:t> a </a:t>
            </a:r>
            <a:r>
              <a:rPr lang="en-GB" sz="2400" dirty="0" err="1"/>
              <a:t>cselekvésein</a:t>
            </a:r>
            <a:r>
              <a:rPr lang="en-GB" sz="2400" dirty="0"/>
              <a:t>?</a:t>
            </a:r>
            <a:endParaRPr lang="hu-HU" sz="2400" dirty="0"/>
          </a:p>
          <a:p>
            <a:pPr algn="ctr"/>
            <a:endParaRPr lang="hu-HU" sz="2400" dirty="0"/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Cui bono? Cui </a:t>
            </a:r>
            <a:r>
              <a:rPr lang="en-GB" sz="2400" dirty="0" err="1"/>
              <a:t>prodest</a:t>
            </a:r>
            <a:r>
              <a:rPr lang="en-GB" sz="2400" dirty="0"/>
              <a:t>?</a:t>
            </a:r>
          </a:p>
          <a:p>
            <a:endParaRPr lang="en-GB" dirty="0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06841624-36E9-45F1-F3D0-BF0CE45B9451}"/>
              </a:ext>
            </a:extLst>
          </p:cNvPr>
          <p:cNvSpPr txBox="1"/>
          <p:nvPr/>
        </p:nvSpPr>
        <p:spPr>
          <a:xfrm>
            <a:off x="115107" y="6594764"/>
            <a:ext cx="20569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hlinkClick r:id="rId4"/>
              </a:rPr>
              <a:t>https://neobiota.pensoft.net/article/79070/</a:t>
            </a:r>
            <a:r>
              <a:rPr lang="hu-HU" sz="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694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C48DC9C3-6EE4-9D44-0988-8DE6C2A6E87E}"/>
              </a:ext>
            </a:extLst>
          </p:cNvPr>
          <p:cNvSpPr txBox="1"/>
          <p:nvPr/>
        </p:nvSpPr>
        <p:spPr>
          <a:xfrm>
            <a:off x="946737" y="98604"/>
            <a:ext cx="10424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/>
              <a:t>Ki </a:t>
            </a:r>
            <a:r>
              <a:rPr lang="en-GB" sz="5400" b="1" dirty="0" err="1"/>
              <a:t>az</a:t>
            </a:r>
            <a:r>
              <a:rPr lang="en-GB" sz="5400" b="1" dirty="0"/>
              <a:t>, </a:t>
            </a:r>
            <a:r>
              <a:rPr lang="en-GB" sz="5400" b="1" dirty="0" err="1"/>
              <a:t>aki</a:t>
            </a:r>
            <a:r>
              <a:rPr lang="en-GB" sz="5400" b="1" dirty="0"/>
              <a:t> </a:t>
            </a:r>
            <a:r>
              <a:rPr lang="en-GB" sz="5400" b="1" dirty="0" err="1"/>
              <a:t>etikai</a:t>
            </a:r>
            <a:r>
              <a:rPr lang="en-GB" sz="5400" b="1" dirty="0"/>
              <a:t> </a:t>
            </a:r>
            <a:r>
              <a:rPr lang="en-GB" sz="5400" b="1" dirty="0" err="1"/>
              <a:t>cselekvőnek</a:t>
            </a:r>
            <a:r>
              <a:rPr lang="en-GB" sz="5400" b="1" dirty="0"/>
              <a:t> </a:t>
            </a:r>
            <a:r>
              <a:rPr lang="en-GB" sz="5400" b="1" dirty="0" err="1"/>
              <a:t>számít</a:t>
            </a:r>
            <a:r>
              <a:rPr lang="en-GB" sz="5400" b="1" dirty="0"/>
              <a:t>?</a:t>
            </a:r>
            <a:endParaRPr lang="hu-HU" sz="5400" b="1" dirty="0"/>
          </a:p>
        </p:txBody>
      </p:sp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A316AE70-5281-384F-3F37-AC186370B563}"/>
              </a:ext>
            </a:extLst>
          </p:cNvPr>
          <p:cNvGrpSpPr/>
          <p:nvPr/>
        </p:nvGrpSpPr>
        <p:grpSpPr>
          <a:xfrm>
            <a:off x="1761246" y="1563508"/>
            <a:ext cx="8720384" cy="1200329"/>
            <a:chOff x="1181694" y="2782669"/>
            <a:chExt cx="8720384" cy="1200329"/>
          </a:xfrm>
        </p:grpSpPr>
        <p:sp>
          <p:nvSpPr>
            <p:cNvPr id="6" name="Szövegdoboz 5">
              <a:extLst>
                <a:ext uri="{FF2B5EF4-FFF2-40B4-BE49-F238E27FC236}">
                  <a16:creationId xmlns:a16="http://schemas.microsoft.com/office/drawing/2014/main" id="{CAB34616-11A4-77D7-FA06-FEDBC708C647}"/>
                </a:ext>
              </a:extLst>
            </p:cNvPr>
            <p:cNvSpPr txBox="1"/>
            <p:nvPr/>
          </p:nvSpPr>
          <p:spPr>
            <a:xfrm>
              <a:off x="1181694" y="2807208"/>
              <a:ext cx="13476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Képesség</a:t>
              </a:r>
            </a:p>
          </p:txBody>
        </p:sp>
        <p:sp>
          <p:nvSpPr>
            <p:cNvPr id="7" name="Szövegdoboz 6">
              <a:extLst>
                <a:ext uri="{FF2B5EF4-FFF2-40B4-BE49-F238E27FC236}">
                  <a16:creationId xmlns:a16="http://schemas.microsoft.com/office/drawing/2014/main" id="{953246D3-4F5F-5C91-7D80-766B6915BC7E}"/>
                </a:ext>
              </a:extLst>
            </p:cNvPr>
            <p:cNvSpPr txBox="1"/>
            <p:nvPr/>
          </p:nvSpPr>
          <p:spPr>
            <a:xfrm>
              <a:off x="8736501" y="2853374"/>
              <a:ext cx="11655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hu-HU" sz="2400" dirty="0"/>
                <a:t>Értelem</a:t>
              </a:r>
            </a:p>
          </p:txBody>
        </p:sp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D4B1E781-C987-FA61-7575-1D622C5F5E67}"/>
                </a:ext>
              </a:extLst>
            </p:cNvPr>
            <p:cNvSpPr txBox="1"/>
            <p:nvPr/>
          </p:nvSpPr>
          <p:spPr>
            <a:xfrm>
              <a:off x="4497130" y="2782669"/>
              <a:ext cx="203215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hu-HU" sz="2400" dirty="0"/>
                <a:t>Szabad akarat</a:t>
              </a:r>
            </a:p>
            <a:p>
              <a:pPr algn="ctr"/>
              <a:r>
                <a:rPr lang="hu-HU" sz="2400" dirty="0"/>
                <a:t>Autonómia</a:t>
              </a:r>
            </a:p>
            <a:p>
              <a:pPr algn="ctr"/>
              <a:r>
                <a:rPr lang="hu-HU" sz="2400" dirty="0"/>
                <a:t>(Kölcsönösség)</a:t>
              </a:r>
            </a:p>
          </p:txBody>
        </p:sp>
      </p:grpSp>
      <p:grpSp>
        <p:nvGrpSpPr>
          <p:cNvPr id="13" name="Csoportba foglalás 12">
            <a:extLst>
              <a:ext uri="{FF2B5EF4-FFF2-40B4-BE49-F238E27FC236}">
                <a16:creationId xmlns:a16="http://schemas.microsoft.com/office/drawing/2014/main" id="{FADBD824-ED89-9E94-F63C-397518384858}"/>
              </a:ext>
            </a:extLst>
          </p:cNvPr>
          <p:cNvGrpSpPr/>
          <p:nvPr/>
        </p:nvGrpSpPr>
        <p:grpSpPr>
          <a:xfrm>
            <a:off x="2003043" y="3326630"/>
            <a:ext cx="8470926" cy="472101"/>
            <a:chOff x="1337442" y="4935974"/>
            <a:chExt cx="8470926" cy="472101"/>
          </a:xfrm>
        </p:grpSpPr>
        <p:sp>
          <p:nvSpPr>
            <p:cNvPr id="9" name="Szövegdoboz 8">
              <a:extLst>
                <a:ext uri="{FF2B5EF4-FFF2-40B4-BE49-F238E27FC236}">
                  <a16:creationId xmlns:a16="http://schemas.microsoft.com/office/drawing/2014/main" id="{4F224BA8-B9D2-9447-0538-754E30F69C13}"/>
                </a:ext>
              </a:extLst>
            </p:cNvPr>
            <p:cNvSpPr txBox="1"/>
            <p:nvPr/>
          </p:nvSpPr>
          <p:spPr>
            <a:xfrm>
              <a:off x="1337442" y="4935974"/>
              <a:ext cx="9323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Katica</a:t>
              </a:r>
            </a:p>
          </p:txBody>
        </p:sp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id="{F77EBE4A-C8CA-29E3-95EC-4C255587CF35}"/>
                </a:ext>
              </a:extLst>
            </p:cNvPr>
            <p:cNvSpPr txBox="1"/>
            <p:nvPr/>
          </p:nvSpPr>
          <p:spPr>
            <a:xfrm>
              <a:off x="5143854" y="4946410"/>
              <a:ext cx="10038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Ember</a:t>
              </a:r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11BEC7E5-E26F-A4E8-5C22-B01DA9D1EA96}"/>
                </a:ext>
              </a:extLst>
            </p:cNvPr>
            <p:cNvSpPr txBox="1"/>
            <p:nvPr/>
          </p:nvSpPr>
          <p:spPr>
            <a:xfrm>
              <a:off x="8988913" y="4935974"/>
              <a:ext cx="8194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/>
                <a:t>Vírus</a:t>
              </a:r>
            </a:p>
          </p:txBody>
        </p:sp>
      </p:grp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047379E-EE8D-2DCF-B078-A102EA0CF0C6}"/>
              </a:ext>
            </a:extLst>
          </p:cNvPr>
          <p:cNvSpPr txBox="1"/>
          <p:nvPr/>
        </p:nvSpPr>
        <p:spPr>
          <a:xfrm>
            <a:off x="1161976" y="4784657"/>
            <a:ext cx="11030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Kutya</a:t>
            </a:r>
            <a:r>
              <a:rPr lang="hu-HU" dirty="0"/>
              <a:t>			   		  </a:t>
            </a:r>
            <a:r>
              <a:rPr lang="hu-HU" sz="2400" dirty="0"/>
              <a:t>Ember</a:t>
            </a:r>
            <a:r>
              <a:rPr lang="hu-HU" dirty="0"/>
              <a:t>				     </a:t>
            </a:r>
            <a:r>
              <a:rPr lang="hu-HU" sz="2400" dirty="0"/>
              <a:t>Folyó </a:t>
            </a:r>
          </a:p>
        </p:txBody>
      </p:sp>
      <p:grpSp>
        <p:nvGrpSpPr>
          <p:cNvPr id="83" name="Csoportba foglalás 82">
            <a:extLst>
              <a:ext uri="{FF2B5EF4-FFF2-40B4-BE49-F238E27FC236}">
                <a16:creationId xmlns:a16="http://schemas.microsoft.com/office/drawing/2014/main" id="{568C82F4-9844-9131-75E6-7ADA0B626D5F}"/>
              </a:ext>
            </a:extLst>
          </p:cNvPr>
          <p:cNvGrpSpPr/>
          <p:nvPr/>
        </p:nvGrpSpPr>
        <p:grpSpPr>
          <a:xfrm>
            <a:off x="3108923" y="1844018"/>
            <a:ext cx="6043512" cy="0"/>
            <a:chOff x="3108923" y="1844018"/>
            <a:chExt cx="6043512" cy="0"/>
          </a:xfrm>
        </p:grpSpPr>
        <p:cxnSp>
          <p:nvCxnSpPr>
            <p:cNvPr id="3" name="Egyenes összekötő nyíllal 2">
              <a:extLst>
                <a:ext uri="{FF2B5EF4-FFF2-40B4-BE49-F238E27FC236}">
                  <a16:creationId xmlns:a16="http://schemas.microsoft.com/office/drawing/2014/main" id="{AC244DDA-84CD-C74C-EA5A-A47521745196}"/>
                </a:ext>
              </a:extLst>
            </p:cNvPr>
            <p:cNvCxnSpPr/>
            <p:nvPr/>
          </p:nvCxnSpPr>
          <p:spPr>
            <a:xfrm flipH="1">
              <a:off x="7257647" y="1844018"/>
              <a:ext cx="189478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Egyenes összekötő nyíllal 4">
              <a:extLst>
                <a:ext uri="{FF2B5EF4-FFF2-40B4-BE49-F238E27FC236}">
                  <a16:creationId xmlns:a16="http://schemas.microsoft.com/office/drawing/2014/main" id="{05914626-60A9-50E3-5BA3-917CA69CCAE1}"/>
                </a:ext>
              </a:extLst>
            </p:cNvPr>
            <p:cNvCxnSpPr/>
            <p:nvPr/>
          </p:nvCxnSpPr>
          <p:spPr>
            <a:xfrm flipH="1">
              <a:off x="3108923" y="1844018"/>
              <a:ext cx="189478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Csoportba foglalás 85">
            <a:extLst>
              <a:ext uri="{FF2B5EF4-FFF2-40B4-BE49-F238E27FC236}">
                <a16:creationId xmlns:a16="http://schemas.microsoft.com/office/drawing/2014/main" id="{DEE9D928-E073-8704-0D62-B4D302CBC193}"/>
              </a:ext>
            </a:extLst>
          </p:cNvPr>
          <p:cNvGrpSpPr/>
          <p:nvPr/>
        </p:nvGrpSpPr>
        <p:grpSpPr>
          <a:xfrm>
            <a:off x="9528310" y="2163672"/>
            <a:ext cx="827112" cy="1162958"/>
            <a:chOff x="9528310" y="2163672"/>
            <a:chExt cx="827112" cy="1162958"/>
          </a:xfrm>
        </p:grpSpPr>
        <p:cxnSp>
          <p:nvCxnSpPr>
            <p:cNvPr id="19" name="Egyenes összekötő nyíllal 18">
              <a:extLst>
                <a:ext uri="{FF2B5EF4-FFF2-40B4-BE49-F238E27FC236}">
                  <a16:creationId xmlns:a16="http://schemas.microsoft.com/office/drawing/2014/main" id="{71B1EA77-5638-CD23-2167-7B083423D53F}"/>
                </a:ext>
              </a:extLst>
            </p:cNvPr>
            <p:cNvCxnSpPr>
              <a:cxnSpLocks/>
            </p:cNvCxnSpPr>
            <p:nvPr/>
          </p:nvCxnSpPr>
          <p:spPr>
            <a:xfrm>
              <a:off x="9941866" y="2163672"/>
              <a:ext cx="0" cy="116295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Szorzás jele 23">
              <a:extLst>
                <a:ext uri="{FF2B5EF4-FFF2-40B4-BE49-F238E27FC236}">
                  <a16:creationId xmlns:a16="http://schemas.microsoft.com/office/drawing/2014/main" id="{5AD19407-2EA9-CFD6-F3BC-8CB1308A312B}"/>
                </a:ext>
              </a:extLst>
            </p:cNvPr>
            <p:cNvSpPr/>
            <p:nvPr/>
          </p:nvSpPr>
          <p:spPr>
            <a:xfrm>
              <a:off x="9528310" y="2210308"/>
              <a:ext cx="827112" cy="820554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84" name="Csoportba foglalás 83">
            <a:extLst>
              <a:ext uri="{FF2B5EF4-FFF2-40B4-BE49-F238E27FC236}">
                <a16:creationId xmlns:a16="http://schemas.microsoft.com/office/drawing/2014/main" id="{9FCE55BB-F737-7D53-EB03-F3D0F739025E}"/>
              </a:ext>
            </a:extLst>
          </p:cNvPr>
          <p:cNvGrpSpPr/>
          <p:nvPr/>
        </p:nvGrpSpPr>
        <p:grpSpPr>
          <a:xfrm>
            <a:off x="2560320" y="1021934"/>
            <a:ext cx="7338522" cy="612279"/>
            <a:chOff x="2560320" y="1021934"/>
            <a:chExt cx="7338522" cy="612279"/>
          </a:xfrm>
        </p:grpSpPr>
        <p:cxnSp>
          <p:nvCxnSpPr>
            <p:cNvPr id="25" name="Egyenes összekötő nyíllal 24">
              <a:extLst>
                <a:ext uri="{FF2B5EF4-FFF2-40B4-BE49-F238E27FC236}">
                  <a16:creationId xmlns:a16="http://schemas.microsoft.com/office/drawing/2014/main" id="{CCA60386-AF7D-7FB1-7818-BA73BE7837F3}"/>
                </a:ext>
              </a:extLst>
            </p:cNvPr>
            <p:cNvCxnSpPr>
              <a:cxnSpLocks/>
              <a:stCxn id="7" idx="0"/>
            </p:cNvCxnSpPr>
            <p:nvPr/>
          </p:nvCxnSpPr>
          <p:spPr>
            <a:xfrm flipH="1" flipV="1">
              <a:off x="6362299" y="1106905"/>
              <a:ext cx="3536543" cy="52730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gyenes összekötő nyíllal 27">
              <a:extLst>
                <a:ext uri="{FF2B5EF4-FFF2-40B4-BE49-F238E27FC236}">
                  <a16:creationId xmlns:a16="http://schemas.microsoft.com/office/drawing/2014/main" id="{86A17B42-4C3E-D53B-5409-094D8E559A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60320" y="1106905"/>
              <a:ext cx="3070459" cy="45660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gyenes összekötő nyíllal 30">
              <a:extLst>
                <a:ext uri="{FF2B5EF4-FFF2-40B4-BE49-F238E27FC236}">
                  <a16:creationId xmlns:a16="http://schemas.microsoft.com/office/drawing/2014/main" id="{23954F8C-DF22-2CEC-82CE-B5700CCA8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8038" y="1021934"/>
              <a:ext cx="0" cy="54157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Csoportba foglalás 87">
            <a:extLst>
              <a:ext uri="{FF2B5EF4-FFF2-40B4-BE49-F238E27FC236}">
                <a16:creationId xmlns:a16="http://schemas.microsoft.com/office/drawing/2014/main" id="{EF9318B4-FF9F-4186-1FFC-500992BDA825}"/>
              </a:ext>
            </a:extLst>
          </p:cNvPr>
          <p:cNvGrpSpPr/>
          <p:nvPr/>
        </p:nvGrpSpPr>
        <p:grpSpPr>
          <a:xfrm>
            <a:off x="1958411" y="2163672"/>
            <a:ext cx="827112" cy="1162958"/>
            <a:chOff x="1958411" y="2163672"/>
            <a:chExt cx="827112" cy="1162958"/>
          </a:xfrm>
        </p:grpSpPr>
        <p:cxnSp>
          <p:nvCxnSpPr>
            <p:cNvPr id="34" name="Egyenes összekötő nyíllal 33">
              <a:extLst>
                <a:ext uri="{FF2B5EF4-FFF2-40B4-BE49-F238E27FC236}">
                  <a16:creationId xmlns:a16="http://schemas.microsoft.com/office/drawing/2014/main" id="{53AD26A1-B0EC-854E-0F82-65CA1F5E6094}"/>
                </a:ext>
              </a:extLst>
            </p:cNvPr>
            <p:cNvCxnSpPr>
              <a:cxnSpLocks/>
              <a:endCxn id="9" idx="0"/>
            </p:cNvCxnSpPr>
            <p:nvPr/>
          </p:nvCxnSpPr>
          <p:spPr>
            <a:xfrm>
              <a:off x="2375965" y="2163672"/>
              <a:ext cx="93232" cy="116295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Szorzás jele 36">
              <a:extLst>
                <a:ext uri="{FF2B5EF4-FFF2-40B4-BE49-F238E27FC236}">
                  <a16:creationId xmlns:a16="http://schemas.microsoft.com/office/drawing/2014/main" id="{FFE8DCD5-716E-7564-DCEA-1E10BA043788}"/>
                </a:ext>
              </a:extLst>
            </p:cNvPr>
            <p:cNvSpPr/>
            <p:nvPr/>
          </p:nvSpPr>
          <p:spPr>
            <a:xfrm>
              <a:off x="1958411" y="2275244"/>
              <a:ext cx="827112" cy="820554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90" name="Csoportba foglalás 89">
            <a:extLst>
              <a:ext uri="{FF2B5EF4-FFF2-40B4-BE49-F238E27FC236}">
                <a16:creationId xmlns:a16="http://schemas.microsoft.com/office/drawing/2014/main" id="{76D86AE9-72B1-1C43-0D45-77B146D03DD6}"/>
              </a:ext>
            </a:extLst>
          </p:cNvPr>
          <p:cNvGrpSpPr/>
          <p:nvPr/>
        </p:nvGrpSpPr>
        <p:grpSpPr>
          <a:xfrm>
            <a:off x="10277504" y="2057238"/>
            <a:ext cx="827112" cy="2704885"/>
            <a:chOff x="10277504" y="2057238"/>
            <a:chExt cx="827112" cy="2704885"/>
          </a:xfrm>
        </p:grpSpPr>
        <p:cxnSp>
          <p:nvCxnSpPr>
            <p:cNvPr id="44" name="Egyenes összekötő nyíllal 43">
              <a:extLst>
                <a:ext uri="{FF2B5EF4-FFF2-40B4-BE49-F238E27FC236}">
                  <a16:creationId xmlns:a16="http://schemas.microsoft.com/office/drawing/2014/main" id="{5F726469-F193-3011-C8D6-418455AEB532}"/>
                </a:ext>
              </a:extLst>
            </p:cNvPr>
            <p:cNvCxnSpPr>
              <a:cxnSpLocks/>
            </p:cNvCxnSpPr>
            <p:nvPr/>
          </p:nvCxnSpPr>
          <p:spPr>
            <a:xfrm>
              <a:off x="10371821" y="2057238"/>
              <a:ext cx="397157" cy="270488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Szorzás jele 53">
              <a:extLst>
                <a:ext uri="{FF2B5EF4-FFF2-40B4-BE49-F238E27FC236}">
                  <a16:creationId xmlns:a16="http://schemas.microsoft.com/office/drawing/2014/main" id="{005906C0-28EF-EE1E-760E-D7575E19E5E5}"/>
                </a:ext>
              </a:extLst>
            </p:cNvPr>
            <p:cNvSpPr/>
            <p:nvPr/>
          </p:nvSpPr>
          <p:spPr>
            <a:xfrm>
              <a:off x="10277504" y="3602320"/>
              <a:ext cx="827112" cy="820554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85" name="Csoportba foglalás 84">
            <a:extLst>
              <a:ext uri="{FF2B5EF4-FFF2-40B4-BE49-F238E27FC236}">
                <a16:creationId xmlns:a16="http://schemas.microsoft.com/office/drawing/2014/main" id="{9F8B62A9-25E5-A570-09F2-2954B01C65D4}"/>
              </a:ext>
            </a:extLst>
          </p:cNvPr>
          <p:cNvGrpSpPr/>
          <p:nvPr/>
        </p:nvGrpSpPr>
        <p:grpSpPr>
          <a:xfrm>
            <a:off x="6959065" y="3218908"/>
            <a:ext cx="2624903" cy="584775"/>
            <a:chOff x="6959065" y="3218908"/>
            <a:chExt cx="2624903" cy="584775"/>
          </a:xfrm>
        </p:grpSpPr>
        <p:cxnSp>
          <p:nvCxnSpPr>
            <p:cNvPr id="17" name="Egyenes összekötő nyíllal 16">
              <a:extLst>
                <a:ext uri="{FF2B5EF4-FFF2-40B4-BE49-F238E27FC236}">
                  <a16:creationId xmlns:a16="http://schemas.microsoft.com/office/drawing/2014/main" id="{20E49503-704C-BE41-69B6-1E136905DC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59065" y="3553905"/>
              <a:ext cx="262490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Szövegdoboz 65">
              <a:extLst>
                <a:ext uri="{FF2B5EF4-FFF2-40B4-BE49-F238E27FC236}">
                  <a16:creationId xmlns:a16="http://schemas.microsoft.com/office/drawing/2014/main" id="{A538B485-BE1A-B073-722C-28DB42223C73}"/>
                </a:ext>
              </a:extLst>
            </p:cNvPr>
            <p:cNvSpPr txBox="1"/>
            <p:nvPr/>
          </p:nvSpPr>
          <p:spPr>
            <a:xfrm>
              <a:off x="7863344" y="3218908"/>
              <a:ext cx="6833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/>
                <a:t>✅</a:t>
              </a:r>
            </a:p>
          </p:txBody>
        </p:sp>
      </p:grpSp>
      <p:grpSp>
        <p:nvGrpSpPr>
          <p:cNvPr id="91" name="Csoportba foglalás 90">
            <a:extLst>
              <a:ext uri="{FF2B5EF4-FFF2-40B4-BE49-F238E27FC236}">
                <a16:creationId xmlns:a16="http://schemas.microsoft.com/office/drawing/2014/main" id="{447C520B-383C-A1A3-5815-DC125493A7E9}"/>
              </a:ext>
            </a:extLst>
          </p:cNvPr>
          <p:cNvGrpSpPr/>
          <p:nvPr/>
        </p:nvGrpSpPr>
        <p:grpSpPr>
          <a:xfrm>
            <a:off x="1240432" y="2095878"/>
            <a:ext cx="683393" cy="2572375"/>
            <a:chOff x="1240432" y="2095878"/>
            <a:chExt cx="683393" cy="2572375"/>
          </a:xfrm>
        </p:grpSpPr>
        <p:cxnSp>
          <p:nvCxnSpPr>
            <p:cNvPr id="40" name="Egyenes összekötő nyíllal 39">
              <a:extLst>
                <a:ext uri="{FF2B5EF4-FFF2-40B4-BE49-F238E27FC236}">
                  <a16:creationId xmlns:a16="http://schemas.microsoft.com/office/drawing/2014/main" id="{C90405C9-3126-7002-5B5E-9EC7999C33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00940" y="2095878"/>
              <a:ext cx="260306" cy="257237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Szövegdoboz 67">
              <a:extLst>
                <a:ext uri="{FF2B5EF4-FFF2-40B4-BE49-F238E27FC236}">
                  <a16:creationId xmlns:a16="http://schemas.microsoft.com/office/drawing/2014/main" id="{6763A547-5C2C-556B-745F-F4D470DDFB7E}"/>
                </a:ext>
              </a:extLst>
            </p:cNvPr>
            <p:cNvSpPr txBox="1"/>
            <p:nvPr/>
          </p:nvSpPr>
          <p:spPr>
            <a:xfrm>
              <a:off x="1240432" y="3309932"/>
              <a:ext cx="6833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/>
                <a:t>✅</a:t>
              </a:r>
            </a:p>
          </p:txBody>
        </p:sp>
      </p:grpSp>
      <p:grpSp>
        <p:nvGrpSpPr>
          <p:cNvPr id="89" name="Csoportba foglalás 88">
            <a:extLst>
              <a:ext uri="{FF2B5EF4-FFF2-40B4-BE49-F238E27FC236}">
                <a16:creationId xmlns:a16="http://schemas.microsoft.com/office/drawing/2014/main" id="{67BB9E6F-E512-8EE9-D8E0-74784A7C1768}"/>
              </a:ext>
            </a:extLst>
          </p:cNvPr>
          <p:cNvGrpSpPr/>
          <p:nvPr/>
        </p:nvGrpSpPr>
        <p:grpSpPr>
          <a:xfrm>
            <a:off x="6773334" y="4719545"/>
            <a:ext cx="3598487" cy="584775"/>
            <a:chOff x="6773334" y="4719545"/>
            <a:chExt cx="3598487" cy="584775"/>
          </a:xfrm>
        </p:grpSpPr>
        <p:cxnSp>
          <p:nvCxnSpPr>
            <p:cNvPr id="50" name="Egyenes összekötő nyíllal 49">
              <a:extLst>
                <a:ext uri="{FF2B5EF4-FFF2-40B4-BE49-F238E27FC236}">
                  <a16:creationId xmlns:a16="http://schemas.microsoft.com/office/drawing/2014/main" id="{BDEE36E2-8396-AAB1-DAFE-6CEA890EDD3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773334" y="5000886"/>
              <a:ext cx="3598487" cy="1104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Szövegdoboz 68">
              <a:extLst>
                <a:ext uri="{FF2B5EF4-FFF2-40B4-BE49-F238E27FC236}">
                  <a16:creationId xmlns:a16="http://schemas.microsoft.com/office/drawing/2014/main" id="{28EF91AF-A3BC-93AC-ED21-DE48D5D5A9F4}"/>
                </a:ext>
              </a:extLst>
            </p:cNvPr>
            <p:cNvSpPr txBox="1"/>
            <p:nvPr/>
          </p:nvSpPr>
          <p:spPr>
            <a:xfrm>
              <a:off x="8187825" y="4719545"/>
              <a:ext cx="6833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/>
                <a:t>✅</a:t>
              </a:r>
            </a:p>
          </p:txBody>
        </p:sp>
      </p:grpSp>
      <p:grpSp>
        <p:nvGrpSpPr>
          <p:cNvPr id="92" name="Csoportba foglalás 91">
            <a:extLst>
              <a:ext uri="{FF2B5EF4-FFF2-40B4-BE49-F238E27FC236}">
                <a16:creationId xmlns:a16="http://schemas.microsoft.com/office/drawing/2014/main" id="{D39232EF-58CC-CC2D-F589-C0AFE905097F}"/>
              </a:ext>
            </a:extLst>
          </p:cNvPr>
          <p:cNvGrpSpPr/>
          <p:nvPr/>
        </p:nvGrpSpPr>
        <p:grpSpPr>
          <a:xfrm>
            <a:off x="2003043" y="4679017"/>
            <a:ext cx="3627736" cy="584775"/>
            <a:chOff x="2003043" y="4679017"/>
            <a:chExt cx="3627736" cy="584775"/>
          </a:xfrm>
        </p:grpSpPr>
        <p:cxnSp>
          <p:nvCxnSpPr>
            <p:cNvPr id="46" name="Egyenes összekötő nyíllal 45">
              <a:extLst>
                <a:ext uri="{FF2B5EF4-FFF2-40B4-BE49-F238E27FC236}">
                  <a16:creationId xmlns:a16="http://schemas.microsoft.com/office/drawing/2014/main" id="{C2B60FA7-6EBD-6B15-8602-23621F99F9DE}"/>
                </a:ext>
              </a:extLst>
            </p:cNvPr>
            <p:cNvCxnSpPr>
              <a:cxnSpLocks/>
            </p:cNvCxnSpPr>
            <p:nvPr/>
          </p:nvCxnSpPr>
          <p:spPr>
            <a:xfrm>
              <a:off x="2003043" y="4969323"/>
              <a:ext cx="362773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Szövegdoboz 69">
              <a:extLst>
                <a:ext uri="{FF2B5EF4-FFF2-40B4-BE49-F238E27FC236}">
                  <a16:creationId xmlns:a16="http://schemas.microsoft.com/office/drawing/2014/main" id="{5BE46FEC-40F1-BBAF-182D-AD07E0DD4F1C}"/>
                </a:ext>
              </a:extLst>
            </p:cNvPr>
            <p:cNvSpPr txBox="1"/>
            <p:nvPr/>
          </p:nvSpPr>
          <p:spPr>
            <a:xfrm>
              <a:off x="3175737" y="4679017"/>
              <a:ext cx="6833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/>
                <a:t>✅</a:t>
              </a:r>
            </a:p>
          </p:txBody>
        </p:sp>
      </p:grpSp>
      <p:grpSp>
        <p:nvGrpSpPr>
          <p:cNvPr id="93" name="Csoportba foglalás 92">
            <a:extLst>
              <a:ext uri="{FF2B5EF4-FFF2-40B4-BE49-F238E27FC236}">
                <a16:creationId xmlns:a16="http://schemas.microsoft.com/office/drawing/2014/main" id="{9FD39F04-0C76-08B1-F146-70E4E2488601}"/>
              </a:ext>
            </a:extLst>
          </p:cNvPr>
          <p:cNvGrpSpPr/>
          <p:nvPr/>
        </p:nvGrpSpPr>
        <p:grpSpPr>
          <a:xfrm>
            <a:off x="2003043" y="3682287"/>
            <a:ext cx="8567356" cy="2206808"/>
            <a:chOff x="2003043" y="3682287"/>
            <a:chExt cx="8567356" cy="2206808"/>
          </a:xfrm>
        </p:grpSpPr>
        <p:cxnSp>
          <p:nvCxnSpPr>
            <p:cNvPr id="56" name="Egyenes összekötő nyíllal 55">
              <a:extLst>
                <a:ext uri="{FF2B5EF4-FFF2-40B4-BE49-F238E27FC236}">
                  <a16:creationId xmlns:a16="http://schemas.microsoft.com/office/drawing/2014/main" id="{763C36F5-150A-B78D-61DD-1526010EC6DD}"/>
                </a:ext>
              </a:extLst>
            </p:cNvPr>
            <p:cNvCxnSpPr>
              <a:cxnSpLocks/>
            </p:cNvCxnSpPr>
            <p:nvPr/>
          </p:nvCxnSpPr>
          <p:spPr>
            <a:xfrm>
              <a:off x="7003123" y="3974675"/>
              <a:ext cx="265139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Egyenes összekötő nyíllal 70">
              <a:extLst>
                <a:ext uri="{FF2B5EF4-FFF2-40B4-BE49-F238E27FC236}">
                  <a16:creationId xmlns:a16="http://schemas.microsoft.com/office/drawing/2014/main" id="{2D23CF9F-6E75-384D-546A-1E5E77A5E2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17014" y="3956666"/>
              <a:ext cx="2655712" cy="1800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Egyenes összekötő nyíllal 73">
              <a:extLst>
                <a:ext uri="{FF2B5EF4-FFF2-40B4-BE49-F238E27FC236}">
                  <a16:creationId xmlns:a16="http://schemas.microsoft.com/office/drawing/2014/main" id="{389B414C-A189-B05A-A959-24ACFAB398DF}"/>
                </a:ext>
              </a:extLst>
            </p:cNvPr>
            <p:cNvCxnSpPr>
              <a:cxnSpLocks/>
            </p:cNvCxnSpPr>
            <p:nvPr/>
          </p:nvCxnSpPr>
          <p:spPr>
            <a:xfrm>
              <a:off x="6879344" y="5464986"/>
              <a:ext cx="369105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Egyenes összekötő nyíllal 75">
              <a:extLst>
                <a:ext uri="{FF2B5EF4-FFF2-40B4-BE49-F238E27FC236}">
                  <a16:creationId xmlns:a16="http://schemas.microsoft.com/office/drawing/2014/main" id="{B681D636-7F1B-B4CA-6517-12A0A0CF40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03043" y="5551615"/>
              <a:ext cx="362305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Szövegdoboz 77">
              <a:extLst>
                <a:ext uri="{FF2B5EF4-FFF2-40B4-BE49-F238E27FC236}">
                  <a16:creationId xmlns:a16="http://schemas.microsoft.com/office/drawing/2014/main" id="{F42A7164-628F-EB6E-6BA4-6E06701DE1CE}"/>
                </a:ext>
              </a:extLst>
            </p:cNvPr>
            <p:cNvSpPr txBox="1"/>
            <p:nvPr/>
          </p:nvSpPr>
          <p:spPr>
            <a:xfrm>
              <a:off x="7863343" y="3706398"/>
              <a:ext cx="6833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/>
                <a:t>✅</a:t>
              </a:r>
            </a:p>
          </p:txBody>
        </p:sp>
        <p:sp>
          <p:nvSpPr>
            <p:cNvPr id="79" name="Szövegdoboz 78">
              <a:extLst>
                <a:ext uri="{FF2B5EF4-FFF2-40B4-BE49-F238E27FC236}">
                  <a16:creationId xmlns:a16="http://schemas.microsoft.com/office/drawing/2014/main" id="{39056148-D895-332D-4C48-F2E81BE35200}"/>
                </a:ext>
              </a:extLst>
            </p:cNvPr>
            <p:cNvSpPr txBox="1"/>
            <p:nvPr/>
          </p:nvSpPr>
          <p:spPr>
            <a:xfrm>
              <a:off x="3753852" y="3682287"/>
              <a:ext cx="6833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/>
                <a:t>✅</a:t>
              </a:r>
            </a:p>
          </p:txBody>
        </p:sp>
        <p:sp>
          <p:nvSpPr>
            <p:cNvPr id="80" name="Szövegdoboz 79">
              <a:extLst>
                <a:ext uri="{FF2B5EF4-FFF2-40B4-BE49-F238E27FC236}">
                  <a16:creationId xmlns:a16="http://schemas.microsoft.com/office/drawing/2014/main" id="{455E85CE-DCCA-E06E-1B89-F479AA29F44E}"/>
                </a:ext>
              </a:extLst>
            </p:cNvPr>
            <p:cNvSpPr txBox="1"/>
            <p:nvPr/>
          </p:nvSpPr>
          <p:spPr>
            <a:xfrm>
              <a:off x="3175737" y="5304320"/>
              <a:ext cx="6833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/>
                <a:t>✅</a:t>
              </a:r>
            </a:p>
          </p:txBody>
        </p:sp>
        <p:sp>
          <p:nvSpPr>
            <p:cNvPr id="81" name="Szövegdoboz 80">
              <a:extLst>
                <a:ext uri="{FF2B5EF4-FFF2-40B4-BE49-F238E27FC236}">
                  <a16:creationId xmlns:a16="http://schemas.microsoft.com/office/drawing/2014/main" id="{46477D20-8BC0-F31F-3A55-57C6CDC96176}"/>
                </a:ext>
              </a:extLst>
            </p:cNvPr>
            <p:cNvSpPr txBox="1"/>
            <p:nvPr/>
          </p:nvSpPr>
          <p:spPr>
            <a:xfrm>
              <a:off x="8189233" y="5228162"/>
              <a:ext cx="6833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/>
                <a:t>✅</a:t>
              </a:r>
            </a:p>
          </p:txBody>
        </p:sp>
      </p:grpSp>
      <p:grpSp>
        <p:nvGrpSpPr>
          <p:cNvPr id="87" name="Csoportba foglalás 86">
            <a:extLst>
              <a:ext uri="{FF2B5EF4-FFF2-40B4-BE49-F238E27FC236}">
                <a16:creationId xmlns:a16="http://schemas.microsoft.com/office/drawing/2014/main" id="{D65D6243-A3FF-5D80-7266-A297D360D111}"/>
              </a:ext>
            </a:extLst>
          </p:cNvPr>
          <p:cNvGrpSpPr/>
          <p:nvPr/>
        </p:nvGrpSpPr>
        <p:grpSpPr>
          <a:xfrm>
            <a:off x="2978870" y="3060185"/>
            <a:ext cx="2403835" cy="820554"/>
            <a:chOff x="2978870" y="3060185"/>
            <a:chExt cx="2403835" cy="820554"/>
          </a:xfrm>
        </p:grpSpPr>
        <p:cxnSp>
          <p:nvCxnSpPr>
            <p:cNvPr id="16" name="Egyenes összekötő nyíllal 15">
              <a:extLst>
                <a:ext uri="{FF2B5EF4-FFF2-40B4-BE49-F238E27FC236}">
                  <a16:creationId xmlns:a16="http://schemas.microsoft.com/office/drawing/2014/main" id="{AADDBAD0-E700-2623-0424-2B3CCA048743}"/>
                </a:ext>
              </a:extLst>
            </p:cNvPr>
            <p:cNvCxnSpPr/>
            <p:nvPr/>
          </p:nvCxnSpPr>
          <p:spPr>
            <a:xfrm>
              <a:off x="2978870" y="3553905"/>
              <a:ext cx="240383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Szorzás jele 81">
              <a:extLst>
                <a:ext uri="{FF2B5EF4-FFF2-40B4-BE49-F238E27FC236}">
                  <a16:creationId xmlns:a16="http://schemas.microsoft.com/office/drawing/2014/main" id="{A30F546E-AF0C-AD53-A7F1-F128C72FE3EF}"/>
                </a:ext>
              </a:extLst>
            </p:cNvPr>
            <p:cNvSpPr/>
            <p:nvPr/>
          </p:nvSpPr>
          <p:spPr>
            <a:xfrm>
              <a:off x="3730461" y="3060185"/>
              <a:ext cx="827112" cy="820554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97" name="Csoportba foglalás 96">
            <a:extLst>
              <a:ext uri="{FF2B5EF4-FFF2-40B4-BE49-F238E27FC236}">
                <a16:creationId xmlns:a16="http://schemas.microsoft.com/office/drawing/2014/main" id="{C5F07670-0F7C-57D0-683E-26600526F254}"/>
              </a:ext>
            </a:extLst>
          </p:cNvPr>
          <p:cNvGrpSpPr/>
          <p:nvPr/>
        </p:nvGrpSpPr>
        <p:grpSpPr>
          <a:xfrm>
            <a:off x="1761246" y="2250357"/>
            <a:ext cx="3366935" cy="2477430"/>
            <a:chOff x="1761246" y="2250357"/>
            <a:chExt cx="3366935" cy="2477430"/>
          </a:xfrm>
        </p:grpSpPr>
        <p:cxnSp>
          <p:nvCxnSpPr>
            <p:cNvPr id="94" name="Egyenes összekötő nyíllal 93">
              <a:extLst>
                <a:ext uri="{FF2B5EF4-FFF2-40B4-BE49-F238E27FC236}">
                  <a16:creationId xmlns:a16="http://schemas.microsoft.com/office/drawing/2014/main" id="{8452F5B7-A797-9CCF-4107-6EE762A54B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61246" y="2250357"/>
              <a:ext cx="3366935" cy="24691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Szorzás jele 95">
              <a:extLst>
                <a:ext uri="{FF2B5EF4-FFF2-40B4-BE49-F238E27FC236}">
                  <a16:creationId xmlns:a16="http://schemas.microsoft.com/office/drawing/2014/main" id="{BE6818C5-89C5-78BC-65A5-1C5F75A96C40}"/>
                </a:ext>
              </a:extLst>
            </p:cNvPr>
            <p:cNvSpPr/>
            <p:nvPr/>
          </p:nvSpPr>
          <p:spPr>
            <a:xfrm>
              <a:off x="1887911" y="3907233"/>
              <a:ext cx="827112" cy="820554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02" name="Csoportba foglalás 101">
            <a:extLst>
              <a:ext uri="{FF2B5EF4-FFF2-40B4-BE49-F238E27FC236}">
                <a16:creationId xmlns:a16="http://schemas.microsoft.com/office/drawing/2014/main" id="{8485C3D9-7567-E789-3E0B-315196187272}"/>
              </a:ext>
            </a:extLst>
          </p:cNvPr>
          <p:cNvGrpSpPr/>
          <p:nvPr/>
        </p:nvGrpSpPr>
        <p:grpSpPr>
          <a:xfrm>
            <a:off x="5614439" y="1019240"/>
            <a:ext cx="1145231" cy="4703052"/>
            <a:chOff x="5643075" y="1021934"/>
            <a:chExt cx="1145231" cy="4703052"/>
          </a:xfrm>
        </p:grpSpPr>
        <p:sp>
          <p:nvSpPr>
            <p:cNvPr id="98" name="Szövegdoboz 97">
              <a:extLst>
                <a:ext uri="{FF2B5EF4-FFF2-40B4-BE49-F238E27FC236}">
                  <a16:creationId xmlns:a16="http://schemas.microsoft.com/office/drawing/2014/main" id="{0D7CB89D-5D93-EF63-F543-E3EC9BBAAA0B}"/>
                </a:ext>
              </a:extLst>
            </p:cNvPr>
            <p:cNvSpPr txBox="1"/>
            <p:nvPr/>
          </p:nvSpPr>
          <p:spPr>
            <a:xfrm>
              <a:off x="5643075" y="3326630"/>
              <a:ext cx="1101584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endParaRPr lang="hu-HU" sz="2400" b="1" dirty="0"/>
            </a:p>
            <a:p>
              <a:r>
                <a:rPr lang="hu-HU" sz="2400" b="1" dirty="0"/>
                <a:t>EMBER</a:t>
              </a:r>
            </a:p>
          </p:txBody>
        </p:sp>
        <p:sp>
          <p:nvSpPr>
            <p:cNvPr id="99" name="Szövegdoboz 98">
              <a:extLst>
                <a:ext uri="{FF2B5EF4-FFF2-40B4-BE49-F238E27FC236}">
                  <a16:creationId xmlns:a16="http://schemas.microsoft.com/office/drawing/2014/main" id="{ABD06C76-C23F-B6EF-94FB-051309254EE4}"/>
                </a:ext>
              </a:extLst>
            </p:cNvPr>
            <p:cNvSpPr txBox="1"/>
            <p:nvPr/>
          </p:nvSpPr>
          <p:spPr>
            <a:xfrm>
              <a:off x="5686722" y="4893989"/>
              <a:ext cx="1101584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endParaRPr lang="hu-HU" sz="2400" b="1" dirty="0"/>
            </a:p>
            <a:p>
              <a:r>
                <a:rPr lang="hu-HU" sz="2400" b="1" dirty="0"/>
                <a:t>EMBER</a:t>
              </a:r>
            </a:p>
          </p:txBody>
        </p:sp>
        <p:cxnSp>
          <p:nvCxnSpPr>
            <p:cNvPr id="100" name="Egyenes összekötő nyíllal 99">
              <a:extLst>
                <a:ext uri="{FF2B5EF4-FFF2-40B4-BE49-F238E27FC236}">
                  <a16:creationId xmlns:a16="http://schemas.microsoft.com/office/drawing/2014/main" id="{11EC0120-C9D6-5FF1-0553-4F4ABE888E68}"/>
                </a:ext>
              </a:extLst>
            </p:cNvPr>
            <p:cNvCxnSpPr>
              <a:cxnSpLocks/>
              <a:endCxn id="4" idx="2"/>
            </p:cNvCxnSpPr>
            <p:nvPr/>
          </p:nvCxnSpPr>
          <p:spPr>
            <a:xfrm flipH="1" flipV="1">
              <a:off x="6159158" y="1021934"/>
              <a:ext cx="170941" cy="413205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3831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>
            <a:extLst>
              <a:ext uri="{FF2B5EF4-FFF2-40B4-BE49-F238E27FC236}">
                <a16:creationId xmlns:a16="http://schemas.microsoft.com/office/drawing/2014/main" id="{9F8EDD31-1D76-07CD-5E76-A4044A456722}"/>
              </a:ext>
            </a:extLst>
          </p:cNvPr>
          <p:cNvSpPr txBox="1"/>
          <p:nvPr/>
        </p:nvSpPr>
        <p:spPr>
          <a:xfrm>
            <a:off x="0" y="6642556"/>
            <a:ext cx="251863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hlinkClick r:id="rId3"/>
              </a:rPr>
              <a:t>https://european-ladybirds.brc.ac.uk/ladybird/lifecycle</a:t>
            </a:r>
            <a:r>
              <a:rPr lang="hu-HU" sz="800" dirty="0"/>
              <a:t> 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BCF121DA-C4D9-0A2E-33F8-4261B145677F}"/>
              </a:ext>
            </a:extLst>
          </p:cNvPr>
          <p:cNvSpPr txBox="1"/>
          <p:nvPr/>
        </p:nvSpPr>
        <p:spPr>
          <a:xfrm>
            <a:off x="287153" y="0"/>
            <a:ext cx="116176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/>
              <a:t>Ki </a:t>
            </a:r>
            <a:r>
              <a:rPr lang="en-GB" sz="5400" b="1" dirty="0" err="1"/>
              <a:t>az</a:t>
            </a:r>
            <a:r>
              <a:rPr lang="en-GB" sz="5400" b="1" dirty="0"/>
              <a:t>, </a:t>
            </a:r>
            <a:r>
              <a:rPr lang="en-GB" sz="5400" b="1" dirty="0" err="1"/>
              <a:t>aki</a:t>
            </a:r>
            <a:r>
              <a:rPr lang="en-GB" sz="5400" b="1" dirty="0"/>
              <a:t> </a:t>
            </a:r>
            <a:r>
              <a:rPr lang="hu-HU" sz="5400" b="1" dirty="0"/>
              <a:t>tud változtatni a cselekvésein</a:t>
            </a:r>
            <a:r>
              <a:rPr lang="en-GB" sz="5400" b="1" dirty="0"/>
              <a:t>?</a:t>
            </a:r>
            <a:endParaRPr lang="hu-HU" sz="5400" b="1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9A642B92-BEC9-2A9F-88AC-22A778ADB106}"/>
              </a:ext>
            </a:extLst>
          </p:cNvPr>
          <p:cNvSpPr txBox="1"/>
          <p:nvPr/>
        </p:nvSpPr>
        <p:spPr>
          <a:xfrm>
            <a:off x="287153" y="987162"/>
            <a:ext cx="553908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Katicabogár:</a:t>
            </a:r>
          </a:p>
          <a:p>
            <a:r>
              <a:rPr lang="hu-HU" sz="2400" dirty="0"/>
              <a:t>Természetes szelekció ↔ rátermettség</a:t>
            </a:r>
          </a:p>
          <a:p>
            <a:r>
              <a:rPr lang="hu-HU" dirty="0"/>
              <a:t>			</a:t>
            </a:r>
            <a:r>
              <a:rPr lang="hu-HU" sz="2400" dirty="0"/>
              <a:t>↓</a:t>
            </a:r>
          </a:p>
          <a:p>
            <a:r>
              <a:rPr lang="hu-HU" sz="2400" dirty="0"/>
              <a:t>		képességei maximalizálása</a:t>
            </a:r>
          </a:p>
          <a:p>
            <a:r>
              <a:rPr lang="hu-HU" sz="2400" dirty="0"/>
              <a:t>			 ↓</a:t>
            </a:r>
          </a:p>
          <a:p>
            <a:r>
              <a:rPr lang="hu-HU" sz="2400" dirty="0"/>
              <a:t>		túlélés, fejlődés, szaporodás</a:t>
            </a:r>
          </a:p>
          <a:p>
            <a:r>
              <a:rPr lang="hu-HU" sz="2400" dirty="0"/>
              <a:t>			 ↓</a:t>
            </a:r>
          </a:p>
          <a:p>
            <a:r>
              <a:rPr lang="hu-HU" sz="2400" dirty="0"/>
              <a:t>		a </a:t>
            </a:r>
            <a:r>
              <a:rPr lang="hu-HU" sz="2400" dirty="0" err="1"/>
              <a:t>legkaticább</a:t>
            </a:r>
            <a:r>
              <a:rPr lang="hu-HU" sz="2400" dirty="0"/>
              <a:t> katica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1D6D9CF6-5337-278C-F8B6-7AA4EF053A4E}"/>
              </a:ext>
            </a:extLst>
          </p:cNvPr>
          <p:cNvSpPr txBox="1"/>
          <p:nvPr/>
        </p:nvSpPr>
        <p:spPr>
          <a:xfrm>
            <a:off x="592918" y="4234204"/>
            <a:ext cx="38514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dirty="0"/>
              <a:t>A katicának nincs szüksége etikára, </a:t>
            </a:r>
          </a:p>
          <a:p>
            <a:r>
              <a:rPr lang="hu-HU" sz="2000" dirty="0"/>
              <a:t>pontosan azt teszi, </a:t>
            </a:r>
          </a:p>
          <a:p>
            <a:r>
              <a:rPr lang="hu-HU" sz="2000" dirty="0"/>
              <a:t>amit a természet megkövetel tőle, </a:t>
            </a:r>
          </a:p>
          <a:p>
            <a:r>
              <a:rPr lang="hu-HU" sz="2000" dirty="0"/>
              <a:t>immár több mint 50 millió éve. 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CC3C6BEA-FFBA-D636-F352-008FEC6D2F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755" y="851942"/>
            <a:ext cx="5852408" cy="5852408"/>
          </a:xfrm>
          <a:prstGeom prst="rect">
            <a:avLst/>
          </a:prstGeom>
        </p:spPr>
      </p:pic>
      <p:sp>
        <p:nvSpPr>
          <p:cNvPr id="10" name="Szövegdoboz 9">
            <a:extLst>
              <a:ext uri="{FF2B5EF4-FFF2-40B4-BE49-F238E27FC236}">
                <a16:creationId xmlns:a16="http://schemas.microsoft.com/office/drawing/2014/main" id="{D1810EF7-EB68-04DF-9D3B-C6E04D5A2EC3}"/>
              </a:ext>
            </a:extLst>
          </p:cNvPr>
          <p:cNvSpPr txBox="1"/>
          <p:nvPr/>
        </p:nvSpPr>
        <p:spPr>
          <a:xfrm>
            <a:off x="0" y="5919281"/>
            <a:ext cx="71261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dirty="0"/>
              <a:t>Ki az, akinek ki kellene találni, hogy hogyan viselkedjen?</a:t>
            </a:r>
          </a:p>
          <a:p>
            <a:pPr algn="ctr"/>
            <a:r>
              <a:rPr lang="hu-HU" sz="2400" dirty="0"/>
              <a:t>EMBER</a:t>
            </a:r>
          </a:p>
        </p:txBody>
      </p:sp>
    </p:spTree>
    <p:extLst>
      <p:ext uri="{BB962C8B-B14F-4D97-AF65-F5344CB8AC3E}">
        <p14:creationId xmlns:p14="http://schemas.microsoft.com/office/powerpoint/2010/main" val="130732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5576029B-16ED-EB6F-EAF3-721E0E334904}"/>
              </a:ext>
            </a:extLst>
          </p:cNvPr>
          <p:cNvSpPr txBox="1"/>
          <p:nvPr/>
        </p:nvSpPr>
        <p:spPr>
          <a:xfrm>
            <a:off x="2505209" y="0"/>
            <a:ext cx="71815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Cui bono? </a:t>
            </a:r>
            <a:r>
              <a:rPr lang="hu-HU" sz="5400" b="1" dirty="0"/>
              <a:t>- </a:t>
            </a:r>
            <a:r>
              <a:rPr lang="en-GB" sz="5400" b="1" dirty="0"/>
              <a:t>Cui </a:t>
            </a:r>
            <a:r>
              <a:rPr lang="en-GB" sz="5400" b="1" dirty="0" err="1"/>
              <a:t>prodest</a:t>
            </a:r>
            <a:r>
              <a:rPr lang="en-GB" sz="5400" b="1" dirty="0"/>
              <a:t>?</a:t>
            </a:r>
          </a:p>
          <a:p>
            <a:pPr algn="ctr"/>
            <a:r>
              <a:rPr lang="pl-PL" dirty="0"/>
              <a:t>(No, és kinek jó ez?		 - 	No, és kinek áll ez érdekében?)</a:t>
            </a:r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8F4E6448-8763-A351-B2F3-F58F3745E02F}"/>
              </a:ext>
            </a:extLst>
          </p:cNvPr>
          <p:cNvSpPr txBox="1"/>
          <p:nvPr/>
        </p:nvSpPr>
        <p:spPr>
          <a:xfrm>
            <a:off x="1713902" y="1200329"/>
            <a:ext cx="7972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Vajon az embernek van-e szüksége a természetre vagy a természetnek az emberre?</a:t>
            </a:r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07D3DD46-9263-41BB-94FC-470B31F9DA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57" y="2261068"/>
            <a:ext cx="3650490" cy="4331368"/>
          </a:xfrm>
          <a:prstGeom prst="rect">
            <a:avLst/>
          </a:prstGeom>
        </p:spPr>
      </p:pic>
      <p:sp>
        <p:nvSpPr>
          <p:cNvPr id="11" name="Szövegdoboz 10">
            <a:extLst>
              <a:ext uri="{FF2B5EF4-FFF2-40B4-BE49-F238E27FC236}">
                <a16:creationId xmlns:a16="http://schemas.microsoft.com/office/drawing/2014/main" id="{7CBD2FF1-6385-6C19-6DA8-D4817E374CAA}"/>
              </a:ext>
            </a:extLst>
          </p:cNvPr>
          <p:cNvSpPr txBox="1"/>
          <p:nvPr/>
        </p:nvSpPr>
        <p:spPr>
          <a:xfrm>
            <a:off x="1369801" y="1569661"/>
            <a:ext cx="15007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/>
              <a:t>Szimbiózis</a:t>
            </a:r>
          </a:p>
          <a:p>
            <a:pPr algn="ctr"/>
            <a:r>
              <a:rPr lang="hu-HU" dirty="0"/>
              <a:t>(társbérlet)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DCFCC795-724A-340E-4A0E-6748A201C121}"/>
              </a:ext>
            </a:extLst>
          </p:cNvPr>
          <p:cNvSpPr txBox="1"/>
          <p:nvPr/>
        </p:nvSpPr>
        <p:spPr>
          <a:xfrm>
            <a:off x="862634" y="6602983"/>
            <a:ext cx="29530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hlinkClick r:id="rId4"/>
              </a:rPr>
              <a:t>https://phys.org/news/2025-05-dual-associations-fungi-tree.html</a:t>
            </a:r>
            <a:r>
              <a:rPr lang="hu-HU" sz="800" dirty="0"/>
              <a:t> 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3A04D51E-A0B3-B327-628A-A20822B6A2D4}"/>
              </a:ext>
            </a:extLst>
          </p:cNvPr>
          <p:cNvSpPr txBox="1"/>
          <p:nvPr/>
        </p:nvSpPr>
        <p:spPr>
          <a:xfrm>
            <a:off x="5351647" y="6612661"/>
            <a:ext cx="6923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hlinkClick r:id="rId5"/>
              </a:rPr>
              <a:t>https://www.facebook.com/culturecollective/posts/when-we-think-about-human-survival-the-basics-often-come-to-mind-food-water-slee/1324401013065196/</a:t>
            </a:r>
            <a:r>
              <a:rPr lang="hu-HU" sz="800" dirty="0"/>
              <a:t> 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39E485FD-F401-4B80-AFBD-85E20FBF779B}"/>
              </a:ext>
            </a:extLst>
          </p:cNvPr>
          <p:cNvSpPr txBox="1"/>
          <p:nvPr/>
        </p:nvSpPr>
        <p:spPr>
          <a:xfrm>
            <a:off x="7540385" y="1569661"/>
            <a:ext cx="231928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/>
              <a:t>Obligát függőség</a:t>
            </a:r>
          </a:p>
          <a:p>
            <a:pPr algn="ctr"/>
            <a:r>
              <a:rPr lang="hu-HU" dirty="0"/>
              <a:t>(vendégség)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AE2D3E0E-8C3D-6A3F-333A-50FC02F827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718" y="2308325"/>
            <a:ext cx="5776621" cy="4285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368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864BEBBD-380F-445A-2C49-BB58C493B250}"/>
              </a:ext>
            </a:extLst>
          </p:cNvPr>
          <p:cNvSpPr txBox="1"/>
          <p:nvPr/>
        </p:nvSpPr>
        <p:spPr>
          <a:xfrm>
            <a:off x="242839" y="1241659"/>
            <a:ext cx="430169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/>
              <a:t>Kiinduló probléma</a:t>
            </a:r>
          </a:p>
          <a:p>
            <a:pPr algn="ctr"/>
            <a:endParaRPr lang="hu-HU" dirty="0"/>
          </a:p>
          <a:p>
            <a:pPr algn="ctr"/>
            <a:r>
              <a:rPr lang="hu-HU" sz="2400" dirty="0" err="1"/>
              <a:t>Antropocentrizmus</a:t>
            </a:r>
            <a:r>
              <a:rPr lang="hu-HU" sz="2400" dirty="0"/>
              <a:t> meghaladása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41081DD9-4544-7A6A-53D4-087A45B65F5A}"/>
              </a:ext>
            </a:extLst>
          </p:cNvPr>
          <p:cNvSpPr txBox="1"/>
          <p:nvPr/>
        </p:nvSpPr>
        <p:spPr>
          <a:xfrm>
            <a:off x="8154384" y="1241659"/>
            <a:ext cx="3496150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/>
              <a:t>Megoldás</a:t>
            </a:r>
          </a:p>
          <a:p>
            <a:pPr algn="ctr"/>
            <a:endParaRPr lang="hu-HU" dirty="0"/>
          </a:p>
          <a:p>
            <a:pPr algn="ctr"/>
            <a:r>
              <a:rPr lang="hu-HU" sz="2400" dirty="0"/>
              <a:t>Erkölcsi rang kiterjesztése:</a:t>
            </a:r>
          </a:p>
          <a:p>
            <a:pPr algn="ctr"/>
            <a:r>
              <a:rPr lang="hu-HU" sz="2400" dirty="0"/>
              <a:t>Érzőképesség</a:t>
            </a:r>
          </a:p>
          <a:p>
            <a:pPr algn="ctr"/>
            <a:r>
              <a:rPr lang="hu-HU" sz="2400" dirty="0"/>
              <a:t>Élőség</a:t>
            </a:r>
          </a:p>
          <a:p>
            <a:pPr algn="ctr"/>
            <a:r>
              <a:rPr lang="hu-HU" sz="2400" dirty="0"/>
              <a:t>Közösség fenntartás</a:t>
            </a:r>
          </a:p>
          <a:p>
            <a:pPr algn="ctr"/>
            <a:r>
              <a:rPr lang="hu-HU" sz="2400" dirty="0"/>
              <a:t>Rendszerérték</a:t>
            </a:r>
          </a:p>
          <a:p>
            <a:pPr algn="ctr"/>
            <a:r>
              <a:rPr lang="hu-HU" sz="2400" dirty="0"/>
              <a:t>Látásmódváltás </a:t>
            </a:r>
          </a:p>
          <a:p>
            <a:pPr algn="ctr"/>
            <a:r>
              <a:rPr lang="hu-HU" sz="2400" dirty="0"/>
              <a:t>(lételméleti, </a:t>
            </a:r>
            <a:r>
              <a:rPr lang="hu-HU" sz="2400" dirty="0" err="1"/>
              <a:t>szemléletbeli</a:t>
            </a:r>
            <a:r>
              <a:rPr lang="hu-HU" sz="2400" dirty="0"/>
              <a:t>)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E0BFAED4-73C8-3994-82B7-DF1DC25189B3}"/>
              </a:ext>
            </a:extLst>
          </p:cNvPr>
          <p:cNvSpPr txBox="1"/>
          <p:nvPr/>
        </p:nvSpPr>
        <p:spPr>
          <a:xfrm>
            <a:off x="1567356" y="0"/>
            <a:ext cx="90572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5400" b="1" dirty="0"/>
              <a:t>Környezetetikai megfontolások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1CD26EC8-E1DB-14F6-2E3F-5D1D69AF7E4B}"/>
              </a:ext>
            </a:extLst>
          </p:cNvPr>
          <p:cNvSpPr txBox="1"/>
          <p:nvPr/>
        </p:nvSpPr>
        <p:spPr>
          <a:xfrm>
            <a:off x="2393684" y="3909155"/>
            <a:ext cx="5124736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/>
              <a:t>Fennmaradó kérdések</a:t>
            </a:r>
          </a:p>
          <a:p>
            <a:pPr algn="ctr"/>
            <a:endParaRPr lang="hu-HU" dirty="0"/>
          </a:p>
          <a:p>
            <a:pPr algn="ctr"/>
            <a:r>
              <a:rPr lang="en-GB" sz="2400" dirty="0"/>
              <a:t>Ki </a:t>
            </a:r>
            <a:r>
              <a:rPr lang="en-GB" sz="2400" dirty="0" err="1"/>
              <a:t>az</a:t>
            </a:r>
            <a:r>
              <a:rPr lang="en-GB" sz="2400" dirty="0"/>
              <a:t>, </a:t>
            </a:r>
            <a:r>
              <a:rPr lang="en-GB" sz="2400" dirty="0" err="1"/>
              <a:t>aki</a:t>
            </a:r>
            <a:r>
              <a:rPr lang="en-GB" sz="2400" dirty="0"/>
              <a:t> </a:t>
            </a:r>
            <a:r>
              <a:rPr lang="en-GB" sz="2400" dirty="0" err="1"/>
              <a:t>etikai</a:t>
            </a:r>
            <a:r>
              <a:rPr lang="en-GB" sz="2400" dirty="0"/>
              <a:t> </a:t>
            </a:r>
            <a:r>
              <a:rPr lang="en-GB" sz="2400" dirty="0" err="1"/>
              <a:t>cselekvőnek</a:t>
            </a:r>
            <a:r>
              <a:rPr lang="en-GB" sz="2400" dirty="0"/>
              <a:t> </a:t>
            </a:r>
            <a:r>
              <a:rPr lang="en-GB" sz="2400" dirty="0" err="1"/>
              <a:t>számít</a:t>
            </a:r>
            <a:r>
              <a:rPr lang="en-GB" sz="2400" dirty="0"/>
              <a:t>? </a:t>
            </a:r>
            <a:endParaRPr lang="hu-HU" sz="2400" dirty="0"/>
          </a:p>
          <a:p>
            <a:pPr algn="ctr"/>
            <a:r>
              <a:rPr lang="en-GB" sz="2400" dirty="0"/>
              <a:t>Ki </a:t>
            </a:r>
            <a:r>
              <a:rPr lang="en-GB" sz="2400" dirty="0" err="1"/>
              <a:t>az</a:t>
            </a:r>
            <a:r>
              <a:rPr lang="en-GB" sz="2400" dirty="0"/>
              <a:t>, </a:t>
            </a:r>
            <a:r>
              <a:rPr lang="en-GB" sz="2400" dirty="0" err="1"/>
              <a:t>aki</a:t>
            </a:r>
            <a:r>
              <a:rPr lang="en-GB" sz="2400" dirty="0"/>
              <a:t> </a:t>
            </a:r>
            <a:r>
              <a:rPr lang="en-GB" sz="2400" dirty="0" err="1"/>
              <a:t>tud</a:t>
            </a:r>
            <a:r>
              <a:rPr lang="en-GB" sz="2400" dirty="0"/>
              <a:t> </a:t>
            </a:r>
            <a:r>
              <a:rPr lang="en-GB" sz="2400" dirty="0" err="1"/>
              <a:t>változtatni</a:t>
            </a:r>
            <a:r>
              <a:rPr lang="en-GB" sz="2400" dirty="0"/>
              <a:t> a </a:t>
            </a:r>
            <a:r>
              <a:rPr lang="en-GB" sz="2400" dirty="0" err="1"/>
              <a:t>cselekvésein</a:t>
            </a:r>
            <a:r>
              <a:rPr lang="en-GB" sz="2400" dirty="0"/>
              <a:t>?</a:t>
            </a:r>
            <a:endParaRPr lang="hu-HU" sz="2400" dirty="0"/>
          </a:p>
          <a:p>
            <a:pPr algn="ctr"/>
            <a:r>
              <a:rPr lang="en-GB" sz="2400" dirty="0"/>
              <a:t>Cui bono? Cui </a:t>
            </a:r>
            <a:r>
              <a:rPr lang="en-GB" sz="2400" dirty="0" err="1"/>
              <a:t>prodest</a:t>
            </a:r>
            <a:r>
              <a:rPr lang="en-GB" sz="2400" dirty="0"/>
              <a:t>?</a:t>
            </a:r>
            <a:endParaRPr lang="hu-HU" sz="2400" dirty="0"/>
          </a:p>
        </p:txBody>
      </p:sp>
      <p:cxnSp>
        <p:nvCxnSpPr>
          <p:cNvPr id="7" name="Egyenes összekötő nyíllal 6">
            <a:extLst>
              <a:ext uri="{FF2B5EF4-FFF2-40B4-BE49-F238E27FC236}">
                <a16:creationId xmlns:a16="http://schemas.microsoft.com/office/drawing/2014/main" id="{315A2ECC-8E36-15E1-0FA0-BD8D249C2C0C}"/>
              </a:ext>
            </a:extLst>
          </p:cNvPr>
          <p:cNvCxnSpPr/>
          <p:nvPr/>
        </p:nvCxnSpPr>
        <p:spPr>
          <a:xfrm>
            <a:off x="3881535" y="1502229"/>
            <a:ext cx="485191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Csoportba foglalás 20">
            <a:extLst>
              <a:ext uri="{FF2B5EF4-FFF2-40B4-BE49-F238E27FC236}">
                <a16:creationId xmlns:a16="http://schemas.microsoft.com/office/drawing/2014/main" id="{56896AAC-C823-3162-2545-C77D2E36E4EA}"/>
              </a:ext>
            </a:extLst>
          </p:cNvPr>
          <p:cNvGrpSpPr/>
          <p:nvPr/>
        </p:nvGrpSpPr>
        <p:grpSpPr>
          <a:xfrm>
            <a:off x="1567357" y="2463872"/>
            <a:ext cx="4298242" cy="4119634"/>
            <a:chOff x="1567357" y="2463872"/>
            <a:chExt cx="4298242" cy="4119634"/>
          </a:xfrm>
        </p:grpSpPr>
        <p:cxnSp>
          <p:nvCxnSpPr>
            <p:cNvPr id="14" name="Összekötő: görbe 13">
              <a:extLst>
                <a:ext uri="{FF2B5EF4-FFF2-40B4-BE49-F238E27FC236}">
                  <a16:creationId xmlns:a16="http://schemas.microsoft.com/office/drawing/2014/main" id="{0708AF7E-E4CB-87A3-1017-25766F9360EE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1000149" y="3031080"/>
              <a:ext cx="3888802" cy="2754386"/>
            </a:xfrm>
            <a:prstGeom prst="curvedConnector3">
              <a:avLst>
                <a:gd name="adj1" fmla="val -1235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Szövegdoboz 19">
              <a:extLst>
                <a:ext uri="{FF2B5EF4-FFF2-40B4-BE49-F238E27FC236}">
                  <a16:creationId xmlns:a16="http://schemas.microsoft.com/office/drawing/2014/main" id="{311A32A1-74E0-9EFE-0C90-5DE71D7A6B16}"/>
                </a:ext>
              </a:extLst>
            </p:cNvPr>
            <p:cNvSpPr txBox="1"/>
            <p:nvPr/>
          </p:nvSpPr>
          <p:spPr>
            <a:xfrm flipH="1">
              <a:off x="4544530" y="6121841"/>
              <a:ext cx="13210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400" dirty="0"/>
                <a:t>EMBER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975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1796</TotalTime>
  <Words>1334</Words>
  <Application>Microsoft Office PowerPoint</Application>
  <PresentationFormat>Szélesvásznú</PresentationFormat>
  <Paragraphs>263</Paragraphs>
  <Slides>17</Slides>
  <Notes>8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28</cp:revision>
  <dcterms:created xsi:type="dcterms:W3CDTF">2026-05-06T05:52:44Z</dcterms:created>
  <dcterms:modified xsi:type="dcterms:W3CDTF">2026-05-14T10:32:37Z</dcterms:modified>
</cp:coreProperties>
</file>